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256" r:id="rId2"/>
    <p:sldId id="257" r:id="rId3"/>
    <p:sldId id="369" r:id="rId4"/>
    <p:sldId id="370" r:id="rId5"/>
    <p:sldId id="371" r:id="rId6"/>
    <p:sldId id="335" r:id="rId7"/>
    <p:sldId id="320" r:id="rId8"/>
    <p:sldId id="337" r:id="rId9"/>
    <p:sldId id="338" r:id="rId10"/>
    <p:sldId id="372" r:id="rId11"/>
    <p:sldId id="368" r:id="rId12"/>
    <p:sldId id="373" r:id="rId13"/>
    <p:sldId id="374" r:id="rId14"/>
    <p:sldId id="375" r:id="rId15"/>
    <p:sldId id="376" r:id="rId16"/>
    <p:sldId id="377" r:id="rId17"/>
    <p:sldId id="378" r:id="rId18"/>
    <p:sldId id="379" r:id="rId19"/>
    <p:sldId id="367" r:id="rId20"/>
    <p:sldId id="362" r:id="rId21"/>
    <p:sldId id="391" r:id="rId22"/>
    <p:sldId id="364" r:id="rId23"/>
    <p:sldId id="365" r:id="rId24"/>
    <p:sldId id="341" r:id="rId25"/>
    <p:sldId id="390" r:id="rId26"/>
    <p:sldId id="359" r:id="rId27"/>
    <p:sldId id="380" r:id="rId28"/>
    <p:sldId id="381" r:id="rId29"/>
    <p:sldId id="382" r:id="rId30"/>
    <p:sldId id="383" r:id="rId31"/>
    <p:sldId id="384" r:id="rId32"/>
    <p:sldId id="385" r:id="rId33"/>
    <p:sldId id="386" r:id="rId34"/>
    <p:sldId id="387" r:id="rId35"/>
    <p:sldId id="388" r:id="rId36"/>
    <p:sldId id="389" r:id="rId37"/>
    <p:sldId id="357" r:id="rId3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chev, Tsvetan Stoilov" initials="MTS" lastIdx="9" clrIdx="0">
    <p:extLst>
      <p:ext uri="{19B8F6BF-5375-455C-9EA6-DF929625EA0E}">
        <p15:presenceInfo xmlns:p15="http://schemas.microsoft.com/office/powerpoint/2012/main" userId="S-1-5-21-2133556540-1006569411-724182803-2425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99" autoAdjust="0"/>
    <p:restoredTop sz="94660"/>
  </p:normalViewPr>
  <p:slideViewPr>
    <p:cSldViewPr>
      <p:cViewPr varScale="1">
        <p:scale>
          <a:sx n="64" d="100"/>
          <a:sy n="64" d="100"/>
        </p:scale>
        <p:origin x="1292" y="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image" Target="../media/image2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DD4F07-D23D-4333-972D-EEBC64B9A5A6}"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US"/>
        </a:p>
      </dgm:t>
    </dgm:pt>
    <dgm:pt modelId="{4AE076B5-0F6A-461C-92A8-69AE7BC3CCA9}">
      <dgm:prSet phldrT="[Text]"/>
      <dgm:spPr/>
      <dgm:t>
        <a:bodyPr/>
        <a:lstStyle/>
        <a:p>
          <a:r>
            <a:rPr lang="en-US" dirty="0">
              <a:solidFill>
                <a:schemeClr val="accent1">
                  <a:lumMod val="75000"/>
                </a:schemeClr>
              </a:solidFill>
            </a:rPr>
            <a:t>Surveillance</a:t>
          </a:r>
        </a:p>
      </dgm:t>
    </dgm:pt>
    <dgm:pt modelId="{AEB8B3A3-D5C4-427F-B312-E58883B823B3}" type="parTrans" cxnId="{81313B47-A339-431F-9A6A-3CFB5A62AE0F}">
      <dgm:prSet/>
      <dgm:spPr/>
      <dgm:t>
        <a:bodyPr/>
        <a:lstStyle/>
        <a:p>
          <a:endParaRPr lang="en-US"/>
        </a:p>
      </dgm:t>
    </dgm:pt>
    <dgm:pt modelId="{1858AC9E-C43B-4083-BAFD-9C8885CC2839}" type="sibTrans" cxnId="{81313B47-A339-431F-9A6A-3CFB5A62AE0F}">
      <dgm:prSet/>
      <dgm:spPr/>
      <dgm:t>
        <a:bodyPr/>
        <a:lstStyle/>
        <a:p>
          <a:endParaRPr lang="en-US"/>
        </a:p>
      </dgm:t>
    </dgm:pt>
    <dgm:pt modelId="{CC2210EE-5FFC-4E00-B175-166BD3EB6B91}">
      <dgm:prSet phldrT="[Text]"/>
      <dgm:spPr/>
      <dgm:t>
        <a:bodyPr/>
        <a:lstStyle/>
        <a:p>
          <a:r>
            <a:rPr lang="en-US" dirty="0">
              <a:solidFill>
                <a:schemeClr val="accent1">
                  <a:lumMod val="75000"/>
                </a:schemeClr>
              </a:solidFill>
            </a:rPr>
            <a:t>Capacity development</a:t>
          </a:r>
        </a:p>
      </dgm:t>
    </dgm:pt>
    <dgm:pt modelId="{91AC5C8E-32C7-4EF7-9ED1-E4B652EAAFF1}" type="parTrans" cxnId="{76674EDD-592C-4740-93D2-7846307070F4}">
      <dgm:prSet/>
      <dgm:spPr/>
      <dgm:t>
        <a:bodyPr/>
        <a:lstStyle/>
        <a:p>
          <a:endParaRPr lang="en-US"/>
        </a:p>
      </dgm:t>
    </dgm:pt>
    <dgm:pt modelId="{958C2C22-519D-4E12-BAF1-34E9F4369F9D}" type="sibTrans" cxnId="{76674EDD-592C-4740-93D2-7846307070F4}">
      <dgm:prSet/>
      <dgm:spPr/>
      <dgm:t>
        <a:bodyPr/>
        <a:lstStyle/>
        <a:p>
          <a:endParaRPr lang="en-US"/>
        </a:p>
      </dgm:t>
    </dgm:pt>
    <dgm:pt modelId="{C9AB6DEC-F391-41DD-A2C5-349556E68471}">
      <dgm:prSet phldrT="[Text]"/>
      <dgm:spPr/>
      <dgm:t>
        <a:bodyPr/>
        <a:lstStyle/>
        <a:p>
          <a:r>
            <a:rPr lang="en-US" dirty="0">
              <a:solidFill>
                <a:schemeClr val="accent1">
                  <a:lumMod val="75000"/>
                </a:schemeClr>
              </a:solidFill>
            </a:rPr>
            <a:t>Lending</a:t>
          </a:r>
        </a:p>
      </dgm:t>
    </dgm:pt>
    <dgm:pt modelId="{4A7278D1-8330-4EC0-830A-82755699327F}" type="parTrans" cxnId="{101D7545-DBA9-4B9E-890E-16514D7F138D}">
      <dgm:prSet/>
      <dgm:spPr/>
      <dgm:t>
        <a:bodyPr/>
        <a:lstStyle/>
        <a:p>
          <a:endParaRPr lang="en-US"/>
        </a:p>
      </dgm:t>
    </dgm:pt>
    <dgm:pt modelId="{37655BC7-A29C-427A-8E00-24C7D85A731A}" type="sibTrans" cxnId="{101D7545-DBA9-4B9E-890E-16514D7F138D}">
      <dgm:prSet/>
      <dgm:spPr/>
      <dgm:t>
        <a:bodyPr/>
        <a:lstStyle/>
        <a:p>
          <a:endParaRPr lang="en-US"/>
        </a:p>
      </dgm:t>
    </dgm:pt>
    <dgm:pt modelId="{BAAD432C-1224-4050-BC15-88249F546803}" type="pres">
      <dgm:prSet presAssocID="{5DDD4F07-D23D-4333-972D-EEBC64B9A5A6}" presName="Name0" presStyleCnt="0">
        <dgm:presLayoutVars>
          <dgm:dir/>
          <dgm:resizeHandles val="exact"/>
        </dgm:presLayoutVars>
      </dgm:prSet>
      <dgm:spPr/>
    </dgm:pt>
    <dgm:pt modelId="{59F88AB9-7822-4CE3-9FA6-99A41E2DA503}" type="pres">
      <dgm:prSet presAssocID="{4AE076B5-0F6A-461C-92A8-69AE7BC3CCA9}" presName="composite" presStyleCnt="0"/>
      <dgm:spPr/>
    </dgm:pt>
    <dgm:pt modelId="{A523C2AA-E92C-4AEE-9CB9-0D811AAD89E0}" type="pres">
      <dgm:prSet presAssocID="{4AE076B5-0F6A-461C-92A8-69AE7BC3CCA9}" presName="rect1" presStyleLbl="trAlignAcc1" presStyleIdx="0" presStyleCnt="3" custScaleX="152209">
        <dgm:presLayoutVars>
          <dgm:bulletEnabled val="1"/>
        </dgm:presLayoutVars>
      </dgm:prSet>
      <dgm:spPr/>
    </dgm:pt>
    <dgm:pt modelId="{CD429CEA-9C8C-4338-96FC-4FDCEED18601}" type="pres">
      <dgm:prSet presAssocID="{4AE076B5-0F6A-461C-92A8-69AE7BC3CCA9}" presName="rect2" presStyleLbl="fgImgPlace1" presStyleIdx="0" presStyleCnt="3" custScaleX="129103" custLinFactX="-40877" custLinFactNeighborX="-100000" custLinFactNeighborY="-1533"/>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dgm:spPr>
    </dgm:pt>
    <dgm:pt modelId="{DA65825E-ED65-4788-ABEA-1502C474AE32}" type="pres">
      <dgm:prSet presAssocID="{1858AC9E-C43B-4083-BAFD-9C8885CC2839}" presName="sibTrans" presStyleCnt="0"/>
      <dgm:spPr/>
    </dgm:pt>
    <dgm:pt modelId="{86987968-9B5B-412B-B796-7903878E8B5B}" type="pres">
      <dgm:prSet presAssocID="{CC2210EE-5FFC-4E00-B175-166BD3EB6B91}" presName="composite" presStyleCnt="0"/>
      <dgm:spPr/>
    </dgm:pt>
    <dgm:pt modelId="{560B7C5E-FDD3-40EB-A169-C71413F8DB99}" type="pres">
      <dgm:prSet presAssocID="{CC2210EE-5FFC-4E00-B175-166BD3EB6B91}" presName="rect1" presStyleLbl="trAlignAcc1" presStyleIdx="1" presStyleCnt="3" custScaleX="150509">
        <dgm:presLayoutVars>
          <dgm:bulletEnabled val="1"/>
        </dgm:presLayoutVars>
      </dgm:prSet>
      <dgm:spPr/>
    </dgm:pt>
    <dgm:pt modelId="{78D88A0B-E54E-4FF4-AE75-0F75D0420950}" type="pres">
      <dgm:prSet presAssocID="{CC2210EE-5FFC-4E00-B175-166BD3EB6B91}" presName="rect2" presStyleLbl="fgImgPlace1" presStyleIdx="1" presStyleCnt="3" custScaleX="129103" custLinFactX="-40877" custLinFactNeighborX="-100000" custLinFactNeighborY="-1764"/>
      <dgm:spPr>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dgm:spPr>
    </dgm:pt>
    <dgm:pt modelId="{8390ECA4-061B-4F4A-9C9C-EFF7E7BEE36C}" type="pres">
      <dgm:prSet presAssocID="{958C2C22-519D-4E12-BAF1-34E9F4369F9D}" presName="sibTrans" presStyleCnt="0"/>
      <dgm:spPr/>
    </dgm:pt>
    <dgm:pt modelId="{DC22511D-C617-4211-8CE8-BEA464F6C65A}" type="pres">
      <dgm:prSet presAssocID="{C9AB6DEC-F391-41DD-A2C5-349556E68471}" presName="composite" presStyleCnt="0"/>
      <dgm:spPr/>
    </dgm:pt>
    <dgm:pt modelId="{4B5FDF09-A7C2-4632-BB53-7D3CDE94A579}" type="pres">
      <dgm:prSet presAssocID="{C9AB6DEC-F391-41DD-A2C5-349556E68471}" presName="rect1" presStyleLbl="trAlignAcc1" presStyleIdx="2" presStyleCnt="3" custScaleX="150848">
        <dgm:presLayoutVars>
          <dgm:bulletEnabled val="1"/>
        </dgm:presLayoutVars>
      </dgm:prSet>
      <dgm:spPr/>
    </dgm:pt>
    <dgm:pt modelId="{C7A9702C-20D8-4432-8DF8-4414B5CBBC66}" type="pres">
      <dgm:prSet presAssocID="{C9AB6DEC-F391-41DD-A2C5-349556E68471}" presName="rect2" presStyleLbl="fgImgPlace1" presStyleIdx="2" presStyleCnt="3" custScaleX="129103" custLinFactX="-40877" custLinFactNeighborX="-100000" custLinFactNeighborY="56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89000" r="-89000"/>
          </a:stretch>
        </a:blipFill>
      </dgm:spPr>
    </dgm:pt>
  </dgm:ptLst>
  <dgm:cxnLst>
    <dgm:cxn modelId="{E7E06535-6DA7-4C2D-B294-74C7E59AB6DA}" type="presOf" srcId="{5DDD4F07-D23D-4333-972D-EEBC64B9A5A6}" destId="{BAAD432C-1224-4050-BC15-88249F546803}" srcOrd="0" destOrd="0" presId="urn:microsoft.com/office/officeart/2008/layout/PictureStrips"/>
    <dgm:cxn modelId="{101D7545-DBA9-4B9E-890E-16514D7F138D}" srcId="{5DDD4F07-D23D-4333-972D-EEBC64B9A5A6}" destId="{C9AB6DEC-F391-41DD-A2C5-349556E68471}" srcOrd="2" destOrd="0" parTransId="{4A7278D1-8330-4EC0-830A-82755699327F}" sibTransId="{37655BC7-A29C-427A-8E00-24C7D85A731A}"/>
    <dgm:cxn modelId="{81313B47-A339-431F-9A6A-3CFB5A62AE0F}" srcId="{5DDD4F07-D23D-4333-972D-EEBC64B9A5A6}" destId="{4AE076B5-0F6A-461C-92A8-69AE7BC3CCA9}" srcOrd="0" destOrd="0" parTransId="{AEB8B3A3-D5C4-427F-B312-E58883B823B3}" sibTransId="{1858AC9E-C43B-4083-BAFD-9C8885CC2839}"/>
    <dgm:cxn modelId="{7A6BB054-CE8E-43AD-A08D-97C5D521FB04}" type="presOf" srcId="{CC2210EE-5FFC-4E00-B175-166BD3EB6B91}" destId="{560B7C5E-FDD3-40EB-A169-C71413F8DB99}" srcOrd="0" destOrd="0" presId="urn:microsoft.com/office/officeart/2008/layout/PictureStrips"/>
    <dgm:cxn modelId="{B730579B-85F4-43B6-B23E-40B585F33FD8}" type="presOf" srcId="{C9AB6DEC-F391-41DD-A2C5-349556E68471}" destId="{4B5FDF09-A7C2-4632-BB53-7D3CDE94A579}" srcOrd="0" destOrd="0" presId="urn:microsoft.com/office/officeart/2008/layout/PictureStrips"/>
    <dgm:cxn modelId="{76674EDD-592C-4740-93D2-7846307070F4}" srcId="{5DDD4F07-D23D-4333-972D-EEBC64B9A5A6}" destId="{CC2210EE-5FFC-4E00-B175-166BD3EB6B91}" srcOrd="1" destOrd="0" parTransId="{91AC5C8E-32C7-4EF7-9ED1-E4B652EAAFF1}" sibTransId="{958C2C22-519D-4E12-BAF1-34E9F4369F9D}"/>
    <dgm:cxn modelId="{EAF364E1-7A81-4A13-AA55-3349E32B95C0}" type="presOf" srcId="{4AE076B5-0F6A-461C-92A8-69AE7BC3CCA9}" destId="{A523C2AA-E92C-4AEE-9CB9-0D811AAD89E0}" srcOrd="0" destOrd="0" presId="urn:microsoft.com/office/officeart/2008/layout/PictureStrips"/>
    <dgm:cxn modelId="{FABDD56B-E1E8-4F8F-949B-52F5F2A8FD6D}" type="presParOf" srcId="{BAAD432C-1224-4050-BC15-88249F546803}" destId="{59F88AB9-7822-4CE3-9FA6-99A41E2DA503}" srcOrd="0" destOrd="0" presId="urn:microsoft.com/office/officeart/2008/layout/PictureStrips"/>
    <dgm:cxn modelId="{FA39FF8F-19BF-4E1A-85A3-114860CECEFD}" type="presParOf" srcId="{59F88AB9-7822-4CE3-9FA6-99A41E2DA503}" destId="{A523C2AA-E92C-4AEE-9CB9-0D811AAD89E0}" srcOrd="0" destOrd="0" presId="urn:microsoft.com/office/officeart/2008/layout/PictureStrips"/>
    <dgm:cxn modelId="{0F9CDF36-63EF-44A0-9E8A-F029037F4B5E}" type="presParOf" srcId="{59F88AB9-7822-4CE3-9FA6-99A41E2DA503}" destId="{CD429CEA-9C8C-4338-96FC-4FDCEED18601}" srcOrd="1" destOrd="0" presId="urn:microsoft.com/office/officeart/2008/layout/PictureStrips"/>
    <dgm:cxn modelId="{2B3AB1C5-892F-4005-BF47-BF36970A70F6}" type="presParOf" srcId="{BAAD432C-1224-4050-BC15-88249F546803}" destId="{DA65825E-ED65-4788-ABEA-1502C474AE32}" srcOrd="1" destOrd="0" presId="urn:microsoft.com/office/officeart/2008/layout/PictureStrips"/>
    <dgm:cxn modelId="{05605E71-9D44-4AB2-8801-925A798718CC}" type="presParOf" srcId="{BAAD432C-1224-4050-BC15-88249F546803}" destId="{86987968-9B5B-412B-B796-7903878E8B5B}" srcOrd="2" destOrd="0" presId="urn:microsoft.com/office/officeart/2008/layout/PictureStrips"/>
    <dgm:cxn modelId="{1C142551-C856-47A3-852B-45F9A5D176B8}" type="presParOf" srcId="{86987968-9B5B-412B-B796-7903878E8B5B}" destId="{560B7C5E-FDD3-40EB-A169-C71413F8DB99}" srcOrd="0" destOrd="0" presId="urn:microsoft.com/office/officeart/2008/layout/PictureStrips"/>
    <dgm:cxn modelId="{99401636-EB50-421A-86F3-B8B30DC74752}" type="presParOf" srcId="{86987968-9B5B-412B-B796-7903878E8B5B}" destId="{78D88A0B-E54E-4FF4-AE75-0F75D0420950}" srcOrd="1" destOrd="0" presId="urn:microsoft.com/office/officeart/2008/layout/PictureStrips"/>
    <dgm:cxn modelId="{9CFA12B7-7C26-4F38-A980-A9FC64FE6956}" type="presParOf" srcId="{BAAD432C-1224-4050-BC15-88249F546803}" destId="{8390ECA4-061B-4F4A-9C9C-EFF7E7BEE36C}" srcOrd="3" destOrd="0" presId="urn:microsoft.com/office/officeart/2008/layout/PictureStrips"/>
    <dgm:cxn modelId="{43FCFBDA-3BD7-4D2D-8048-235ADAADC4F7}" type="presParOf" srcId="{BAAD432C-1224-4050-BC15-88249F546803}" destId="{DC22511D-C617-4211-8CE8-BEA464F6C65A}" srcOrd="4" destOrd="0" presId="urn:microsoft.com/office/officeart/2008/layout/PictureStrips"/>
    <dgm:cxn modelId="{5ACF4D18-A098-4DD6-B080-DF844ABACBE6}" type="presParOf" srcId="{DC22511D-C617-4211-8CE8-BEA464F6C65A}" destId="{4B5FDF09-A7C2-4632-BB53-7D3CDE94A579}" srcOrd="0" destOrd="0" presId="urn:microsoft.com/office/officeart/2008/layout/PictureStrips"/>
    <dgm:cxn modelId="{B028D5AB-2768-46CD-B62A-E5BC4F9EE979}" type="presParOf" srcId="{DC22511D-C617-4211-8CE8-BEA464F6C65A}" destId="{C7A9702C-20D8-4432-8DF8-4414B5CBBC66}"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3C2AA-E92C-4AEE-9CB9-0D811AAD89E0}">
      <dsp:nvSpPr>
        <dsp:cNvPr id="0" name=""/>
        <dsp:cNvSpPr/>
      </dsp:nvSpPr>
      <dsp:spPr>
        <a:xfrm>
          <a:off x="1040077" y="284500"/>
          <a:ext cx="6073245" cy="1246896"/>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4565"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solidFill>
                <a:schemeClr val="accent1">
                  <a:lumMod val="75000"/>
                </a:schemeClr>
              </a:solidFill>
            </a:rPr>
            <a:t>Surveillance</a:t>
          </a:r>
        </a:p>
      </dsp:txBody>
      <dsp:txXfrm>
        <a:off x="1040077" y="284500"/>
        <a:ext cx="6073245" cy="1246896"/>
      </dsp:txXfrm>
    </dsp:sp>
    <dsp:sp modelId="{CD429CEA-9C8C-4338-96FC-4FDCEED18601}">
      <dsp:nvSpPr>
        <dsp:cNvPr id="0" name=""/>
        <dsp:cNvSpPr/>
      </dsp:nvSpPr>
      <dsp:spPr>
        <a:xfrm>
          <a:off x="558788" y="84322"/>
          <a:ext cx="1126846" cy="130924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0B7C5E-FDD3-40EB-A169-C71413F8DB99}">
      <dsp:nvSpPr>
        <dsp:cNvPr id="0" name=""/>
        <dsp:cNvSpPr/>
      </dsp:nvSpPr>
      <dsp:spPr>
        <a:xfrm>
          <a:off x="1073992" y="1854205"/>
          <a:ext cx="6005414" cy="1246896"/>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4565"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solidFill>
                <a:schemeClr val="accent1">
                  <a:lumMod val="75000"/>
                </a:schemeClr>
              </a:solidFill>
            </a:rPr>
            <a:t>Capacity development</a:t>
          </a:r>
        </a:p>
      </dsp:txBody>
      <dsp:txXfrm>
        <a:off x="1073992" y="1854205"/>
        <a:ext cx="6005414" cy="1246896"/>
      </dsp:txXfrm>
    </dsp:sp>
    <dsp:sp modelId="{78D88A0B-E54E-4FF4-AE75-0F75D0420950}">
      <dsp:nvSpPr>
        <dsp:cNvPr id="0" name=""/>
        <dsp:cNvSpPr/>
      </dsp:nvSpPr>
      <dsp:spPr>
        <a:xfrm>
          <a:off x="558788" y="1651002"/>
          <a:ext cx="1126846" cy="130924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5FDF09-A7C2-4632-BB53-7D3CDE94A579}">
      <dsp:nvSpPr>
        <dsp:cNvPr id="0" name=""/>
        <dsp:cNvSpPr/>
      </dsp:nvSpPr>
      <dsp:spPr>
        <a:xfrm>
          <a:off x="1067229" y="3423909"/>
          <a:ext cx="6018940" cy="1246896"/>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4565"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solidFill>
                <a:schemeClr val="accent1">
                  <a:lumMod val="75000"/>
                </a:schemeClr>
              </a:solidFill>
            </a:rPr>
            <a:t>Lending</a:t>
          </a:r>
        </a:p>
      </dsp:txBody>
      <dsp:txXfrm>
        <a:off x="1067229" y="3423909"/>
        <a:ext cx="6018940" cy="1246896"/>
      </dsp:txXfrm>
    </dsp:sp>
    <dsp:sp modelId="{C7A9702C-20D8-4432-8DF8-4414B5CBBC66}">
      <dsp:nvSpPr>
        <dsp:cNvPr id="0" name=""/>
        <dsp:cNvSpPr/>
      </dsp:nvSpPr>
      <dsp:spPr>
        <a:xfrm>
          <a:off x="558788" y="3251199"/>
          <a:ext cx="1126846" cy="130924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89000" r="-8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676C770F-6478-48FC-B07D-F50F3ECFECDF}" type="datetimeFigureOut">
              <a:rPr lang="en-US" smtClean="0"/>
              <a:pPr/>
              <a:t>4/25/2018</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49F91C3F-C253-4F90-BEC9-F99B58C1998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B1AEC603-57CA-4793-BEF6-EA0D609AAA31}" type="datetimeFigureOut">
              <a:rPr lang="en-US" smtClean="0"/>
              <a:pPr/>
              <a:t>4/25/2018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E7128E74-B458-4247-B80E-A5987114F62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18A039C-3215-4402-95BA-3B5886EBDCD8}" type="datetimeFigureOut">
              <a:rPr lang="en-US" smtClean="0"/>
              <a:pPr/>
              <a:t>4/25/2018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E63C8D7-1707-45F5-B734-E4844D8EAD5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18A039C-3215-4402-95BA-3B5886EBDCD8}" type="datetimeFigureOut">
              <a:rPr lang="en-US" smtClean="0"/>
              <a:pPr/>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C8D7-1707-45F5-B734-E4844D8EAD5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18A039C-3215-4402-95BA-3B5886EBDCD8}" type="datetimeFigureOut">
              <a:rPr lang="en-US" smtClean="0"/>
              <a:pPr/>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C8D7-1707-45F5-B734-E4844D8EAD5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18A039C-3215-4402-95BA-3B5886EBDCD8}" type="datetimeFigureOut">
              <a:rPr lang="en-US" smtClean="0"/>
              <a:pPr/>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C8D7-1707-45F5-B734-E4844D8EAD5A}"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18A039C-3215-4402-95BA-3B5886EBDCD8}" type="datetimeFigureOut">
              <a:rPr lang="en-US" smtClean="0"/>
              <a:pPr/>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C8D7-1707-45F5-B734-E4844D8EAD5A}"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18A039C-3215-4402-95BA-3B5886EBDCD8}" type="datetimeFigureOut">
              <a:rPr lang="en-US" smtClean="0"/>
              <a:pPr/>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C8D7-1707-45F5-B734-E4844D8EAD5A}"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18A039C-3215-4402-95BA-3B5886EBDCD8}" type="datetimeFigureOut">
              <a:rPr lang="en-US" smtClean="0"/>
              <a:pPr/>
              <a:t>4/25/2018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C8D7-1707-45F5-B734-E4844D8EAD5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18A039C-3215-4402-95BA-3B5886EBDCD8}" type="datetimeFigureOut">
              <a:rPr lang="en-US" smtClean="0"/>
              <a:pPr/>
              <a:t>4/25/2018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C8D7-1707-45F5-B734-E4844D8EAD5A}"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A039C-3215-4402-95BA-3B5886EBDCD8}" type="datetimeFigureOut">
              <a:rPr lang="en-US" smtClean="0"/>
              <a:pPr/>
              <a:t>4/25/2018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C8D7-1707-45F5-B734-E4844D8EAD5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318A039C-3215-4402-95BA-3B5886EBDCD8}" type="datetimeFigureOut">
              <a:rPr lang="en-US" smtClean="0"/>
              <a:pPr/>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C8D7-1707-45F5-B734-E4844D8EAD5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18A039C-3215-4402-95BA-3B5886EBDCD8}" type="datetimeFigureOut">
              <a:rPr lang="en-US" smtClean="0"/>
              <a:pPr/>
              <a:t>4/25/2018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E63C8D7-1707-45F5-B734-E4844D8EAD5A}"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18A039C-3215-4402-95BA-3B5886EBDCD8}" type="datetimeFigureOut">
              <a:rPr lang="en-US" smtClean="0"/>
              <a:pPr/>
              <a:t>4/25/2018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E63C8D7-1707-45F5-B734-E4844D8EAD5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895600"/>
            <a:ext cx="8534400" cy="1470025"/>
          </a:xfrm>
        </p:spPr>
        <p:txBody>
          <a:bodyPr>
            <a:normAutofit fontScale="90000"/>
          </a:bodyPr>
          <a:lstStyle/>
          <a:p>
            <a:pPr algn="ctr"/>
            <a:br>
              <a:rPr lang="en-US" dirty="0"/>
            </a:br>
            <a:r>
              <a:rPr lang="en-US" sz="4400" dirty="0">
                <a:solidFill>
                  <a:schemeClr val="accent1">
                    <a:lumMod val="50000"/>
                  </a:schemeClr>
                </a:solidFill>
              </a:rPr>
              <a:t>The International Monetary Fund in a changing world </a:t>
            </a:r>
          </a:p>
        </p:txBody>
      </p:sp>
      <p:sp>
        <p:nvSpPr>
          <p:cNvPr id="3" name="Subtitle 2"/>
          <p:cNvSpPr>
            <a:spLocks noGrp="1"/>
          </p:cNvSpPr>
          <p:nvPr>
            <p:ph type="subTitle" idx="1"/>
          </p:nvPr>
        </p:nvSpPr>
        <p:spPr>
          <a:xfrm>
            <a:off x="2438400" y="4365625"/>
            <a:ext cx="6400800" cy="2133600"/>
          </a:xfrm>
        </p:spPr>
        <p:txBody>
          <a:bodyPr>
            <a:normAutofit fontScale="92500" lnSpcReduction="10000"/>
          </a:bodyPr>
          <a:lstStyle/>
          <a:p>
            <a:endParaRPr lang="en-US" sz="2500" dirty="0"/>
          </a:p>
          <a:p>
            <a:endParaRPr lang="en-US" sz="2500" dirty="0"/>
          </a:p>
          <a:p>
            <a:endParaRPr lang="en-US" sz="2500" dirty="0"/>
          </a:p>
          <a:p>
            <a:r>
              <a:rPr lang="en-US" sz="1900" dirty="0">
                <a:solidFill>
                  <a:schemeClr val="accent1">
                    <a:lumMod val="75000"/>
                  </a:schemeClr>
                </a:solidFill>
              </a:rPr>
              <a:t>Anthony De </a:t>
            </a:r>
            <a:r>
              <a:rPr lang="en-US" sz="1900" dirty="0" err="1">
                <a:solidFill>
                  <a:schemeClr val="accent1">
                    <a:lumMod val="75000"/>
                  </a:schemeClr>
                </a:solidFill>
              </a:rPr>
              <a:t>Lannoy</a:t>
            </a:r>
            <a:r>
              <a:rPr lang="en-US" sz="1900" dirty="0">
                <a:solidFill>
                  <a:schemeClr val="accent1">
                    <a:lumMod val="75000"/>
                  </a:schemeClr>
                </a:solidFill>
              </a:rPr>
              <a:t>, Executive Director</a:t>
            </a:r>
          </a:p>
          <a:p>
            <a:r>
              <a:rPr lang="en-US" sz="1900" dirty="0">
                <a:solidFill>
                  <a:schemeClr val="accent1">
                    <a:lumMod val="75000"/>
                  </a:schemeClr>
                </a:solidFill>
              </a:rPr>
              <a:t>Sofia, Bulgaria</a:t>
            </a:r>
            <a:r>
              <a:rPr lang="nl-BE" sz="1900" dirty="0">
                <a:solidFill>
                  <a:schemeClr val="accent1">
                    <a:lumMod val="75000"/>
                  </a:schemeClr>
                </a:solidFill>
              </a:rPr>
              <a:t> </a:t>
            </a:r>
            <a:endParaRPr lang="en-US" sz="1900" dirty="0">
              <a:solidFill>
                <a:schemeClr val="accent1">
                  <a:lumMod val="75000"/>
                </a:schemeClr>
              </a:solidFill>
            </a:endParaRPr>
          </a:p>
          <a:p>
            <a:r>
              <a:rPr lang="en-US" sz="1900" dirty="0">
                <a:solidFill>
                  <a:schemeClr val="accent1">
                    <a:lumMod val="75000"/>
                  </a:schemeClr>
                </a:solidFill>
              </a:rPr>
              <a:t>April 27,  2018</a:t>
            </a:r>
          </a:p>
        </p:txBody>
      </p:sp>
      <p:pic>
        <p:nvPicPr>
          <p:cNvPr id="4" name="Picture 3" descr="Flags IMF.jpg"/>
          <p:cNvPicPr>
            <a:picLocks noChangeAspect="1"/>
          </p:cNvPicPr>
          <p:nvPr/>
        </p:nvPicPr>
        <p:blipFill>
          <a:blip r:embed="rId2" cstate="print"/>
          <a:stretch>
            <a:fillRect/>
          </a:stretch>
        </p:blipFill>
        <p:spPr>
          <a:xfrm>
            <a:off x="0" y="0"/>
            <a:ext cx="9144000" cy="2595931"/>
          </a:xfrm>
          <a:prstGeom prst="rect">
            <a:avLst/>
          </a:prstGeom>
        </p:spPr>
      </p:pic>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0" y="304801"/>
            <a:ext cx="7924800" cy="990599"/>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120650" marR="0" lvl="0" indent="-11113" defTabSz="914400" rtl="0" eaLnBrk="1" fontAlgn="auto" latinLnBrk="0" hangingPunct="1">
              <a:lnSpc>
                <a:spcPct val="100000"/>
              </a:lnSpc>
              <a:spcBef>
                <a:spcPts val="400"/>
              </a:spcBef>
              <a:spcAft>
                <a:spcPts val="0"/>
              </a:spcAft>
              <a:buClr>
                <a:schemeClr val="accent1"/>
              </a:buClr>
              <a:buSzPct val="68000"/>
              <a:tabLst/>
              <a:defRPr/>
            </a:pPr>
            <a:r>
              <a:rPr kumimoji="0" lang="en-US" sz="2400" b="1" i="0" u="none" strike="noStrike" kern="1200" cap="none" spc="0" normalizeH="0" baseline="0" noProof="0" dirty="0">
                <a:ln>
                  <a:noFill/>
                </a:ln>
                <a:solidFill>
                  <a:schemeClr val="accent1">
                    <a:lumMod val="75000"/>
                  </a:schemeClr>
                </a:solidFill>
                <a:effectLst/>
                <a:uLnTx/>
                <a:uFillTx/>
                <a:latin typeface="+mn-lt"/>
                <a:ea typeface="+mn-ea"/>
                <a:cs typeface="+mn-cs"/>
              </a:rPr>
              <a:t>V. Tasks - surveillance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sp>
        <p:nvSpPr>
          <p:cNvPr id="5" name="Content Placeholder 4"/>
          <p:cNvSpPr>
            <a:spLocks noGrp="1"/>
          </p:cNvSpPr>
          <p:nvPr>
            <p:ph idx="1"/>
          </p:nvPr>
        </p:nvSpPr>
        <p:spPr>
          <a:xfrm>
            <a:off x="381000" y="1481328"/>
            <a:ext cx="8305800" cy="4843272"/>
          </a:xfrm>
        </p:spPr>
        <p:txBody>
          <a:bodyPr>
            <a:normAutofit/>
          </a:bodyPr>
          <a:lstStyle/>
          <a:p>
            <a:pPr>
              <a:buFont typeface="Wingdings" pitchFamily="2" charset="2"/>
              <a:buChar char="§"/>
            </a:pPr>
            <a:r>
              <a:rPr lang="en-US" sz="1800" b="1" dirty="0">
                <a:solidFill>
                  <a:schemeClr val="accent1">
                    <a:lumMod val="75000"/>
                  </a:schemeClr>
                </a:solidFill>
              </a:rPr>
              <a:t>Surveillance</a:t>
            </a:r>
            <a:r>
              <a:rPr lang="en-US" sz="1800" dirty="0">
                <a:solidFill>
                  <a:schemeClr val="accent1">
                    <a:lumMod val="75000"/>
                  </a:schemeClr>
                </a:solidFill>
              </a:rPr>
              <a:t>: covers macroeconomic policies, financial sector stability, risks and vulnerabilities, as well as institutional and structural issues</a:t>
            </a:r>
          </a:p>
          <a:p>
            <a:pPr>
              <a:buFont typeface="Wingdings" pitchFamily="2" charset="2"/>
              <a:buChar char="§"/>
            </a:pPr>
            <a:endParaRPr lang="en-US" sz="2000" b="1" dirty="0">
              <a:solidFill>
                <a:schemeClr val="accent1">
                  <a:lumMod val="75000"/>
                </a:schemeClr>
              </a:solidFill>
            </a:endParaRPr>
          </a:p>
          <a:p>
            <a:pPr marL="109728" indent="0">
              <a:buNone/>
            </a:pPr>
            <a:r>
              <a:rPr lang="en-US" sz="1800" b="1" dirty="0">
                <a:solidFill>
                  <a:schemeClr val="accent1">
                    <a:lumMod val="75000"/>
                  </a:schemeClr>
                </a:solidFill>
              </a:rPr>
              <a:t>            Global</a:t>
            </a:r>
            <a:r>
              <a:rPr lang="en-US" sz="1800" dirty="0">
                <a:solidFill>
                  <a:schemeClr val="accent1">
                    <a:lumMod val="75000"/>
                  </a:schemeClr>
                </a:solidFill>
              </a:rPr>
              <a:t>                                 </a:t>
            </a:r>
            <a:r>
              <a:rPr lang="en-US" sz="1800" b="1" dirty="0">
                <a:solidFill>
                  <a:schemeClr val="accent1">
                    <a:lumMod val="75000"/>
                  </a:schemeClr>
                </a:solidFill>
              </a:rPr>
              <a:t>Regional                     Bilateral</a:t>
            </a:r>
            <a:endParaRPr lang="en-US" sz="2000" dirty="0">
              <a:solidFill>
                <a:schemeClr val="accent1">
                  <a:lumMod val="75000"/>
                </a:schemeClr>
              </a:solidFill>
            </a:endParaRPr>
          </a:p>
          <a:p>
            <a:pPr marL="109728" indent="0">
              <a:buNone/>
            </a:pPr>
            <a:br>
              <a:rPr lang="en-US" sz="1800" dirty="0">
                <a:solidFill>
                  <a:schemeClr val="accent1">
                    <a:lumMod val="75000"/>
                  </a:schemeClr>
                </a:solidFill>
              </a:rPr>
            </a:br>
            <a:endParaRPr lang="en-US" sz="1800" dirty="0">
              <a:solidFill>
                <a:schemeClr val="accent1">
                  <a:lumMod val="75000"/>
                </a:schemeClr>
              </a:solidFill>
            </a:endParaRPr>
          </a:p>
          <a:p>
            <a:pPr>
              <a:lnSpc>
                <a:spcPct val="80000"/>
              </a:lnSpc>
              <a:buFont typeface="Wingdings" pitchFamily="2" charset="2"/>
              <a:buChar char="§"/>
            </a:pPr>
            <a:endParaRPr lang="en-US" sz="1800" dirty="0">
              <a:solidFill>
                <a:schemeClr val="accent1">
                  <a:lumMod val="75000"/>
                </a:schemeClr>
              </a:solidFill>
            </a:endParaRPr>
          </a:p>
          <a:p>
            <a:pPr>
              <a:lnSpc>
                <a:spcPct val="80000"/>
              </a:lnSpc>
              <a:buFont typeface="Wingdings" pitchFamily="2" charset="2"/>
              <a:buChar char="§"/>
            </a:pPr>
            <a:endParaRPr lang="en-US" sz="1800" dirty="0">
              <a:latin typeface="+mj-lt"/>
              <a:cs typeface="Arial" pitchFamily="34" charset="0"/>
            </a:endParaRPr>
          </a:p>
          <a:p>
            <a:pPr marL="393192" lvl="1" indent="0">
              <a:buNone/>
            </a:pPr>
            <a:endParaRPr lang="en-US" sz="1800" dirty="0">
              <a:solidFill>
                <a:schemeClr val="accent1">
                  <a:lumMod val="75000"/>
                </a:schemeClr>
              </a:solidFill>
            </a:endParaRPr>
          </a:p>
          <a:p>
            <a:endParaRPr lang="en-US" dirty="0"/>
          </a:p>
        </p:txBody>
      </p:sp>
      <p:pic>
        <p:nvPicPr>
          <p:cNvPr id="2" name="Picture 1">
            <a:extLst>
              <a:ext uri="{FF2B5EF4-FFF2-40B4-BE49-F238E27FC236}">
                <a16:creationId xmlns:a16="http://schemas.microsoft.com/office/drawing/2014/main" id="{F638D492-F47D-4CC0-90D1-D0656BCC4754}"/>
              </a:ext>
            </a:extLst>
          </p:cNvPr>
          <p:cNvPicPr>
            <a:picLocks noChangeAspect="1"/>
          </p:cNvPicPr>
          <p:nvPr/>
        </p:nvPicPr>
        <p:blipFill>
          <a:blip r:embed="rId2"/>
          <a:stretch>
            <a:fillRect/>
          </a:stretch>
        </p:blipFill>
        <p:spPr>
          <a:xfrm>
            <a:off x="6394730" y="3124200"/>
            <a:ext cx="1858280" cy="2463942"/>
          </a:xfrm>
          <a:prstGeom prst="rect">
            <a:avLst/>
          </a:prstGeom>
        </p:spPr>
      </p:pic>
      <p:pic>
        <p:nvPicPr>
          <p:cNvPr id="3" name="Picture 2">
            <a:extLst>
              <a:ext uri="{FF2B5EF4-FFF2-40B4-BE49-F238E27FC236}">
                <a16:creationId xmlns:a16="http://schemas.microsoft.com/office/drawing/2014/main" id="{D70A4EC4-2A3D-401A-9D5F-E7B7272C454C}"/>
              </a:ext>
            </a:extLst>
          </p:cNvPr>
          <p:cNvPicPr>
            <a:picLocks noChangeAspect="1"/>
          </p:cNvPicPr>
          <p:nvPr/>
        </p:nvPicPr>
        <p:blipFill>
          <a:blip r:embed="rId3"/>
          <a:stretch>
            <a:fillRect/>
          </a:stretch>
        </p:blipFill>
        <p:spPr>
          <a:xfrm>
            <a:off x="4237989" y="3124200"/>
            <a:ext cx="1775960" cy="2270125"/>
          </a:xfrm>
          <a:prstGeom prst="rect">
            <a:avLst/>
          </a:prstGeom>
        </p:spPr>
      </p:pic>
      <p:pic>
        <p:nvPicPr>
          <p:cNvPr id="10" name="Picture 9">
            <a:extLst>
              <a:ext uri="{FF2B5EF4-FFF2-40B4-BE49-F238E27FC236}">
                <a16:creationId xmlns:a16="http://schemas.microsoft.com/office/drawing/2014/main" id="{915B0D93-E1AB-42B1-99D9-7FB0D35DA3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3124201"/>
            <a:ext cx="1707450" cy="2270125"/>
          </a:xfrm>
          <a:prstGeom prst="rect">
            <a:avLst/>
          </a:prstGeom>
        </p:spPr>
      </p:pic>
      <p:pic>
        <p:nvPicPr>
          <p:cNvPr id="12" name="Picture 11">
            <a:extLst>
              <a:ext uri="{FF2B5EF4-FFF2-40B4-BE49-F238E27FC236}">
                <a16:creationId xmlns:a16="http://schemas.microsoft.com/office/drawing/2014/main" id="{7D976BB7-C25C-4350-870E-BCE42ED3B0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1720" y="3124200"/>
            <a:ext cx="1705880" cy="2270125"/>
          </a:xfrm>
          <a:prstGeom prst="rect">
            <a:avLst/>
          </a:prstGeom>
        </p:spPr>
      </p:pic>
      <p:pic>
        <p:nvPicPr>
          <p:cNvPr id="9" name="Picture 8">
            <a:extLst>
              <a:ext uri="{FF2B5EF4-FFF2-40B4-BE49-F238E27FC236}">
                <a16:creationId xmlns:a16="http://schemas.microsoft.com/office/drawing/2014/main" id="{CF2BD222-17D1-42EB-B790-CD22354907DD}"/>
              </a:ext>
            </a:extLst>
          </p:cNvPr>
          <p:cNvPicPr>
            <a:picLocks noChangeAspect="1"/>
          </p:cNvPicPr>
          <p:nvPr/>
        </p:nvPicPr>
        <p:blipFill>
          <a:blip r:embed="rId6"/>
          <a:stretch>
            <a:fillRect/>
          </a:stretch>
        </p:blipFill>
        <p:spPr>
          <a:xfrm>
            <a:off x="6956496" y="3810000"/>
            <a:ext cx="1828800" cy="2370666"/>
          </a:xfrm>
          <a:prstGeom prst="rect">
            <a:avLst/>
          </a:prstGeom>
        </p:spPr>
      </p:pic>
    </p:spTree>
    <p:extLst>
      <p:ext uri="{BB962C8B-B14F-4D97-AF65-F5344CB8AC3E}">
        <p14:creationId xmlns:p14="http://schemas.microsoft.com/office/powerpoint/2010/main" val="3353619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0" y="304801"/>
            <a:ext cx="7924800" cy="990599"/>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120650" marR="0" lvl="0" indent="-11113" defTabSz="914400" rtl="0" eaLnBrk="1" fontAlgn="auto" latinLnBrk="0" hangingPunct="1">
              <a:lnSpc>
                <a:spcPct val="100000"/>
              </a:lnSpc>
              <a:spcBef>
                <a:spcPts val="400"/>
              </a:spcBef>
              <a:spcAft>
                <a:spcPts val="0"/>
              </a:spcAft>
              <a:buClr>
                <a:schemeClr val="accent1"/>
              </a:buClr>
              <a:buSzPct val="68000"/>
              <a:tabLst/>
              <a:defRPr/>
            </a:pPr>
            <a:r>
              <a:rPr kumimoji="0" lang="en-US" sz="2400" b="1" i="0" u="none" strike="noStrike" kern="1200" cap="none" spc="0" normalizeH="0" baseline="0" noProof="0" dirty="0">
                <a:ln>
                  <a:noFill/>
                </a:ln>
                <a:solidFill>
                  <a:schemeClr val="accent1">
                    <a:lumMod val="75000"/>
                  </a:schemeClr>
                </a:solidFill>
                <a:effectLst/>
                <a:uLnTx/>
                <a:uFillTx/>
                <a:latin typeface="+mn-lt"/>
                <a:ea typeface="+mn-ea"/>
                <a:cs typeface="+mn-cs"/>
              </a:rPr>
              <a:t>V. Tasks – capacity development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sp>
        <p:nvSpPr>
          <p:cNvPr id="5" name="Content Placeholder 4"/>
          <p:cNvSpPr>
            <a:spLocks noGrp="1"/>
          </p:cNvSpPr>
          <p:nvPr>
            <p:ph idx="1"/>
          </p:nvPr>
        </p:nvSpPr>
        <p:spPr>
          <a:xfrm>
            <a:off x="457200" y="1481328"/>
            <a:ext cx="8229600" cy="4843272"/>
          </a:xfrm>
        </p:spPr>
        <p:txBody>
          <a:bodyPr>
            <a:normAutofit/>
          </a:bodyPr>
          <a:lstStyle/>
          <a:p>
            <a:pPr marL="109728" indent="0">
              <a:lnSpc>
                <a:spcPct val="80000"/>
              </a:lnSpc>
              <a:buNone/>
            </a:pPr>
            <a:endParaRPr lang="en-US" sz="1800" dirty="0">
              <a:solidFill>
                <a:schemeClr val="accent1">
                  <a:lumMod val="75000"/>
                </a:schemeClr>
              </a:solidFill>
            </a:endParaRPr>
          </a:p>
          <a:p>
            <a:pPr>
              <a:buFont typeface="Wingdings" pitchFamily="2" charset="2"/>
              <a:buChar char="§"/>
            </a:pPr>
            <a:r>
              <a:rPr lang="en-US" sz="1800" b="1" dirty="0">
                <a:solidFill>
                  <a:schemeClr val="accent1">
                    <a:lumMod val="75000"/>
                  </a:schemeClr>
                </a:solidFill>
              </a:rPr>
              <a:t>Capacity development</a:t>
            </a:r>
            <a:r>
              <a:rPr lang="en-US" sz="1800" dirty="0">
                <a:solidFill>
                  <a:schemeClr val="accent1">
                    <a:lumMod val="75000"/>
                  </a:schemeClr>
                </a:solidFill>
              </a:rPr>
              <a:t>: consists of technical assistance and training</a:t>
            </a:r>
          </a:p>
          <a:p>
            <a:pPr>
              <a:buFont typeface="Wingdings" pitchFamily="2" charset="2"/>
              <a:buChar char="§"/>
            </a:pPr>
            <a:endParaRPr lang="en-US" sz="1800" dirty="0">
              <a:solidFill>
                <a:schemeClr val="accent1">
                  <a:lumMod val="75000"/>
                </a:schemeClr>
              </a:solidFill>
            </a:endParaRPr>
          </a:p>
          <a:p>
            <a:pPr marL="109728" indent="0">
              <a:buNone/>
            </a:pPr>
            <a:r>
              <a:rPr lang="en-US" sz="1800" b="1" dirty="0">
                <a:solidFill>
                  <a:schemeClr val="accent1">
                    <a:lumMod val="75000"/>
                  </a:schemeClr>
                </a:solidFill>
              </a:rPr>
              <a:t>    </a:t>
            </a:r>
            <a:endParaRPr lang="en-US" sz="2000" dirty="0">
              <a:solidFill>
                <a:schemeClr val="accent1">
                  <a:lumMod val="75000"/>
                </a:schemeClr>
              </a:solidFill>
            </a:endParaRPr>
          </a:p>
          <a:p>
            <a:pPr marL="109728" indent="0">
              <a:buNone/>
            </a:pPr>
            <a:br>
              <a:rPr lang="en-US" sz="1800" dirty="0">
                <a:solidFill>
                  <a:schemeClr val="accent1">
                    <a:lumMod val="75000"/>
                  </a:schemeClr>
                </a:solidFill>
              </a:rPr>
            </a:br>
            <a:endParaRPr lang="en-US" sz="1800" dirty="0">
              <a:solidFill>
                <a:schemeClr val="accent1">
                  <a:lumMod val="75000"/>
                </a:schemeClr>
              </a:solidFill>
            </a:endParaRPr>
          </a:p>
          <a:p>
            <a:pPr>
              <a:lnSpc>
                <a:spcPct val="80000"/>
              </a:lnSpc>
              <a:buFont typeface="Wingdings" pitchFamily="2" charset="2"/>
              <a:buChar char="§"/>
            </a:pPr>
            <a:endParaRPr lang="en-US" sz="1800" dirty="0">
              <a:solidFill>
                <a:schemeClr val="accent1">
                  <a:lumMod val="75000"/>
                </a:schemeClr>
              </a:solidFill>
            </a:endParaRPr>
          </a:p>
          <a:p>
            <a:pPr>
              <a:lnSpc>
                <a:spcPct val="80000"/>
              </a:lnSpc>
              <a:buFont typeface="Wingdings" pitchFamily="2" charset="2"/>
              <a:buChar char="§"/>
            </a:pPr>
            <a:endParaRPr lang="en-US" sz="1800" dirty="0">
              <a:latin typeface="+mj-lt"/>
              <a:cs typeface="Arial" pitchFamily="34" charset="0"/>
            </a:endParaRPr>
          </a:p>
          <a:p>
            <a:pPr marL="393192" lvl="1" indent="0">
              <a:buNone/>
            </a:pPr>
            <a:endParaRPr lang="en-US" sz="1800" dirty="0">
              <a:solidFill>
                <a:schemeClr val="accent1">
                  <a:lumMod val="75000"/>
                </a:schemeClr>
              </a:solidFill>
            </a:endParaRPr>
          </a:p>
          <a:p>
            <a:endParaRPr lang="en-US" dirty="0"/>
          </a:p>
        </p:txBody>
      </p:sp>
      <p:pic>
        <p:nvPicPr>
          <p:cNvPr id="11" name="Picture 10">
            <a:extLst>
              <a:ext uri="{FF2B5EF4-FFF2-40B4-BE49-F238E27FC236}">
                <a16:creationId xmlns:a16="http://schemas.microsoft.com/office/drawing/2014/main" id="{112D0FFD-4F5D-4569-B152-C9ACE6B3D43E}"/>
              </a:ext>
            </a:extLst>
          </p:cNvPr>
          <p:cNvPicPr>
            <a:picLocks noChangeAspect="1"/>
          </p:cNvPicPr>
          <p:nvPr/>
        </p:nvPicPr>
        <p:blipFill>
          <a:blip r:embed="rId2"/>
          <a:stretch>
            <a:fillRect/>
          </a:stretch>
        </p:blipFill>
        <p:spPr>
          <a:xfrm>
            <a:off x="4305300" y="4547056"/>
            <a:ext cx="4381500" cy="2190750"/>
          </a:xfrm>
          <a:prstGeom prst="rect">
            <a:avLst/>
          </a:prstGeom>
        </p:spPr>
      </p:pic>
      <p:pic>
        <p:nvPicPr>
          <p:cNvPr id="12" name="Picture 11">
            <a:extLst>
              <a:ext uri="{FF2B5EF4-FFF2-40B4-BE49-F238E27FC236}">
                <a16:creationId xmlns:a16="http://schemas.microsoft.com/office/drawing/2014/main" id="{21B5A2A2-1BA4-4CD7-97E1-A1CA41F9C936}"/>
              </a:ext>
            </a:extLst>
          </p:cNvPr>
          <p:cNvPicPr>
            <a:picLocks noChangeAspect="1"/>
          </p:cNvPicPr>
          <p:nvPr/>
        </p:nvPicPr>
        <p:blipFill>
          <a:blip r:embed="rId3"/>
          <a:stretch>
            <a:fillRect/>
          </a:stretch>
        </p:blipFill>
        <p:spPr>
          <a:xfrm>
            <a:off x="304800" y="2819400"/>
            <a:ext cx="3860458" cy="2567300"/>
          </a:xfrm>
          <a:prstGeom prst="rect">
            <a:avLst/>
          </a:prstGeom>
        </p:spPr>
      </p:pic>
      <p:pic>
        <p:nvPicPr>
          <p:cNvPr id="13" name="Picture 12">
            <a:extLst>
              <a:ext uri="{FF2B5EF4-FFF2-40B4-BE49-F238E27FC236}">
                <a16:creationId xmlns:a16="http://schemas.microsoft.com/office/drawing/2014/main" id="{3AF9FD95-54DC-4C39-8B5B-AB30A1813385}"/>
              </a:ext>
            </a:extLst>
          </p:cNvPr>
          <p:cNvPicPr>
            <a:picLocks noChangeAspect="1"/>
          </p:cNvPicPr>
          <p:nvPr/>
        </p:nvPicPr>
        <p:blipFill>
          <a:blip r:embed="rId4"/>
          <a:stretch>
            <a:fillRect/>
          </a:stretch>
        </p:blipFill>
        <p:spPr>
          <a:xfrm>
            <a:off x="4300439" y="2272145"/>
            <a:ext cx="3395761" cy="2274911"/>
          </a:xfrm>
          <a:prstGeom prst="rect">
            <a:avLst/>
          </a:prstGeom>
        </p:spPr>
      </p:pic>
    </p:spTree>
    <p:extLst>
      <p:ext uri="{BB962C8B-B14F-4D97-AF65-F5344CB8AC3E}">
        <p14:creationId xmlns:p14="http://schemas.microsoft.com/office/powerpoint/2010/main" val="2314078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0" y="304801"/>
            <a:ext cx="7924800" cy="990599"/>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120650" marR="0" lvl="0" indent="-11113" defTabSz="914400" rtl="0" eaLnBrk="1" fontAlgn="auto" latinLnBrk="0" hangingPunct="1">
              <a:lnSpc>
                <a:spcPct val="100000"/>
              </a:lnSpc>
              <a:spcBef>
                <a:spcPts val="400"/>
              </a:spcBef>
              <a:spcAft>
                <a:spcPts val="0"/>
              </a:spcAft>
              <a:buClr>
                <a:schemeClr val="accent1"/>
              </a:buClr>
              <a:buSzPct val="68000"/>
              <a:tabLst/>
              <a:defRPr/>
            </a:pPr>
            <a:r>
              <a:rPr kumimoji="0" lang="en-US" sz="2400" b="1" i="0" u="none" strike="noStrike" kern="1200" cap="none" spc="0" normalizeH="0" baseline="0" noProof="0" dirty="0">
                <a:ln>
                  <a:noFill/>
                </a:ln>
                <a:solidFill>
                  <a:schemeClr val="accent1">
                    <a:lumMod val="75000"/>
                  </a:schemeClr>
                </a:solidFill>
                <a:effectLst/>
                <a:uLnTx/>
                <a:uFillTx/>
                <a:latin typeface="+mn-lt"/>
                <a:ea typeface="+mn-ea"/>
                <a:cs typeface="+mn-cs"/>
              </a:rPr>
              <a:t>V. Tasks - lending</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sp>
        <p:nvSpPr>
          <p:cNvPr id="5" name="Content Placeholder 4"/>
          <p:cNvSpPr>
            <a:spLocks noGrp="1"/>
          </p:cNvSpPr>
          <p:nvPr>
            <p:ph idx="1"/>
          </p:nvPr>
        </p:nvSpPr>
        <p:spPr>
          <a:xfrm>
            <a:off x="381000" y="1676400"/>
            <a:ext cx="8305800" cy="4843272"/>
          </a:xfrm>
        </p:spPr>
        <p:txBody>
          <a:bodyPr>
            <a:normAutofit/>
          </a:bodyPr>
          <a:lstStyle/>
          <a:p>
            <a:pPr>
              <a:buFont typeface="Wingdings" pitchFamily="2" charset="2"/>
              <a:buChar char="§"/>
            </a:pPr>
            <a:r>
              <a:rPr lang="en-US" sz="1800" b="1">
                <a:solidFill>
                  <a:schemeClr val="accent1">
                    <a:lumMod val="75000"/>
                  </a:schemeClr>
                </a:solidFill>
              </a:rPr>
              <a:t>International payments</a:t>
            </a:r>
            <a:r>
              <a:rPr lang="en-US" sz="1800">
                <a:solidFill>
                  <a:schemeClr val="accent1">
                    <a:lumMod val="75000"/>
                  </a:schemeClr>
                </a:solidFill>
              </a:rPr>
              <a:t>: </a:t>
            </a:r>
            <a:r>
              <a:rPr lang="en-US" sz="1800" dirty="0">
                <a:solidFill>
                  <a:schemeClr val="accent1">
                    <a:lumMod val="75000"/>
                  </a:schemeClr>
                </a:solidFill>
              </a:rPr>
              <a:t>the IMF provides loans to countries that have trouble meeting their international payments and cannot otherwise find sufficient financing on affordable terms </a:t>
            </a:r>
          </a:p>
          <a:p>
            <a:pPr>
              <a:lnSpc>
                <a:spcPct val="110000"/>
              </a:lnSpc>
              <a:buFont typeface="Wingdings" pitchFamily="2" charset="2"/>
              <a:buChar char="§"/>
            </a:pPr>
            <a:endParaRPr lang="en-US" sz="1800" dirty="0">
              <a:solidFill>
                <a:schemeClr val="accent1">
                  <a:lumMod val="75000"/>
                </a:schemeClr>
              </a:solidFill>
            </a:endParaRPr>
          </a:p>
          <a:p>
            <a:pPr>
              <a:buFont typeface="Wingdings" panose="05000000000000000000" pitchFamily="2" charset="2"/>
              <a:buChar char="§"/>
            </a:pPr>
            <a:r>
              <a:rPr lang="en-US" sz="1800" b="1" dirty="0">
                <a:solidFill>
                  <a:schemeClr val="accent1">
                    <a:lumMod val="75000"/>
                  </a:schemeClr>
                </a:solidFill>
              </a:rPr>
              <a:t>Balance of Payments problem</a:t>
            </a:r>
            <a:r>
              <a:rPr lang="en-US" sz="1800" dirty="0">
                <a:solidFill>
                  <a:schemeClr val="accent1">
                    <a:lumMod val="75000"/>
                  </a:schemeClr>
                </a:solidFill>
              </a:rPr>
              <a:t>:</a:t>
            </a:r>
            <a:r>
              <a:rPr lang="en-US" sz="1800" b="1" dirty="0">
                <a:solidFill>
                  <a:schemeClr val="accent1">
                    <a:lumMod val="75000"/>
                  </a:schemeClr>
                </a:solidFill>
              </a:rPr>
              <a:t> </a:t>
            </a:r>
            <a:r>
              <a:rPr lang="en-US" sz="1800" dirty="0">
                <a:solidFill>
                  <a:schemeClr val="accent1">
                    <a:lumMod val="75000"/>
                  </a:schemeClr>
                </a:solidFill>
              </a:rPr>
              <a:t>international payments require reserve currency (USD, EUR, JPY, GBP…). Countries run out of reserves e.g. because of a sharp drop in export receipts (e.g. fall in commodity prices), speculative attacks against a fixed exchange rate, loss of access to capital markets because of high debt levels…</a:t>
            </a:r>
          </a:p>
          <a:p>
            <a:pPr>
              <a:buFont typeface="Wingdings" panose="05000000000000000000" pitchFamily="2" charset="2"/>
              <a:buChar char="§"/>
            </a:pPr>
            <a:endParaRPr lang="en-US" sz="1800" dirty="0">
              <a:solidFill>
                <a:schemeClr val="accent1">
                  <a:lumMod val="75000"/>
                </a:schemeClr>
              </a:solidFill>
            </a:endParaRPr>
          </a:p>
          <a:p>
            <a:pPr>
              <a:buFont typeface="Wingdings" panose="05000000000000000000" pitchFamily="2" charset="2"/>
              <a:buChar char="§"/>
            </a:pPr>
            <a:r>
              <a:rPr lang="en-US" sz="1800" b="1" dirty="0">
                <a:solidFill>
                  <a:schemeClr val="accent1">
                    <a:lumMod val="75000"/>
                  </a:schemeClr>
                </a:solidFill>
              </a:rPr>
              <a:t>Stabilization</a:t>
            </a:r>
            <a:r>
              <a:rPr lang="en-US" sz="1800" dirty="0">
                <a:solidFill>
                  <a:schemeClr val="accent1">
                    <a:lumMod val="75000"/>
                  </a:schemeClr>
                </a:solidFill>
              </a:rPr>
              <a:t>: IMF financial assistance is designed to help countries restore macroeconomic stability by rebuilding their international reserves, stabilizing their currencies, and staying current on international payments </a:t>
            </a:r>
          </a:p>
          <a:p>
            <a:pPr>
              <a:lnSpc>
                <a:spcPct val="80000"/>
              </a:lnSpc>
              <a:buFont typeface="Wingdings" pitchFamily="2" charset="2"/>
              <a:buChar char="§"/>
            </a:pPr>
            <a:endParaRPr lang="en-US" sz="1800" dirty="0">
              <a:solidFill>
                <a:schemeClr val="accent1">
                  <a:lumMod val="75000"/>
                </a:schemeClr>
              </a:solidFill>
            </a:endParaRPr>
          </a:p>
          <a:p>
            <a:pPr>
              <a:lnSpc>
                <a:spcPct val="80000"/>
              </a:lnSpc>
              <a:buFont typeface="Wingdings" pitchFamily="2" charset="2"/>
              <a:buChar char="§"/>
            </a:pPr>
            <a:endParaRPr lang="en-US" sz="1800" dirty="0">
              <a:latin typeface="+mj-lt"/>
              <a:cs typeface="Arial" pitchFamily="34" charset="0"/>
            </a:endParaRPr>
          </a:p>
          <a:p>
            <a:pPr marL="393192" lvl="1" indent="0">
              <a:buNone/>
            </a:pPr>
            <a:endParaRPr lang="en-US" sz="1800" dirty="0">
              <a:solidFill>
                <a:schemeClr val="accent1">
                  <a:lumMod val="75000"/>
                </a:schemeClr>
              </a:solidFill>
            </a:endParaRPr>
          </a:p>
          <a:p>
            <a:endParaRPr lang="en-US" dirty="0"/>
          </a:p>
        </p:txBody>
      </p:sp>
    </p:spTree>
    <p:extLst>
      <p:ext uri="{BB962C8B-B14F-4D97-AF65-F5344CB8AC3E}">
        <p14:creationId xmlns:p14="http://schemas.microsoft.com/office/powerpoint/2010/main" val="1015971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0" y="304801"/>
            <a:ext cx="7924800" cy="990599"/>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120650" marR="0" lvl="0" indent="-11113" defTabSz="914400" rtl="0" eaLnBrk="1" fontAlgn="auto" latinLnBrk="0" hangingPunct="1">
              <a:lnSpc>
                <a:spcPct val="100000"/>
              </a:lnSpc>
              <a:spcBef>
                <a:spcPts val="400"/>
              </a:spcBef>
              <a:spcAft>
                <a:spcPts val="0"/>
              </a:spcAft>
              <a:buClr>
                <a:schemeClr val="accent1"/>
              </a:buClr>
              <a:buSzPct val="68000"/>
              <a:tabLst/>
              <a:defRPr/>
            </a:pPr>
            <a:r>
              <a:rPr kumimoji="0" lang="en-US" sz="2400" b="1" i="0" u="none" strike="noStrike" kern="1200" cap="none" spc="0" normalizeH="0" baseline="0" noProof="0" dirty="0">
                <a:ln>
                  <a:noFill/>
                </a:ln>
                <a:solidFill>
                  <a:schemeClr val="accent1">
                    <a:lumMod val="75000"/>
                  </a:schemeClr>
                </a:solidFill>
                <a:effectLst/>
                <a:uLnTx/>
                <a:uFillTx/>
                <a:latin typeface="+mn-lt"/>
                <a:ea typeface="+mn-ea"/>
                <a:cs typeface="+mn-cs"/>
              </a:rPr>
              <a:t>V. Tasks - lending</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sp>
        <p:nvSpPr>
          <p:cNvPr id="5" name="Content Placeholder 4"/>
          <p:cNvSpPr>
            <a:spLocks noGrp="1"/>
          </p:cNvSpPr>
          <p:nvPr>
            <p:ph idx="1"/>
          </p:nvPr>
        </p:nvSpPr>
        <p:spPr>
          <a:xfrm>
            <a:off x="381000" y="1600200"/>
            <a:ext cx="8305800" cy="4843272"/>
          </a:xfrm>
        </p:spPr>
        <p:txBody>
          <a:bodyPr>
            <a:normAutofit/>
          </a:bodyPr>
          <a:lstStyle/>
          <a:p>
            <a:pPr>
              <a:buFont typeface="Wingdings" pitchFamily="2" charset="2"/>
              <a:buChar char="§"/>
            </a:pPr>
            <a:r>
              <a:rPr lang="en-US" sz="1700" b="1" dirty="0">
                <a:solidFill>
                  <a:schemeClr val="accent1">
                    <a:lumMod val="75000"/>
                  </a:schemeClr>
                </a:solidFill>
              </a:rPr>
              <a:t>Conditionality</a:t>
            </a:r>
            <a:r>
              <a:rPr lang="en-US" sz="1700" dirty="0">
                <a:solidFill>
                  <a:schemeClr val="accent1">
                    <a:lumMod val="75000"/>
                  </a:schemeClr>
                </a:solidFill>
              </a:rPr>
              <a:t>: conditions linked to an IMF loan are focused and country-specific in order to address the underlying causes of the crisis that forced the member to request an IMF loan</a:t>
            </a:r>
          </a:p>
          <a:p>
            <a:pPr>
              <a:buFont typeface="Wingdings" pitchFamily="2" charset="2"/>
              <a:buChar char="§"/>
            </a:pPr>
            <a:endParaRPr lang="en-US" sz="1700" b="1" dirty="0">
              <a:solidFill>
                <a:schemeClr val="accent1">
                  <a:lumMod val="75000"/>
                </a:schemeClr>
              </a:solidFill>
            </a:endParaRPr>
          </a:p>
          <a:p>
            <a:pPr>
              <a:buFont typeface="Wingdings" pitchFamily="2" charset="2"/>
              <a:buChar char="§"/>
            </a:pPr>
            <a:r>
              <a:rPr lang="en-US" sz="1700" b="1" dirty="0">
                <a:solidFill>
                  <a:schemeClr val="accent1">
                    <a:lumMod val="75000"/>
                  </a:schemeClr>
                </a:solidFill>
              </a:rPr>
              <a:t>Disbursement of resources</a:t>
            </a:r>
            <a:r>
              <a:rPr lang="en-US" sz="1700" dirty="0">
                <a:solidFill>
                  <a:schemeClr val="accent1">
                    <a:lumMod val="75000"/>
                  </a:schemeClr>
                </a:solidFill>
              </a:rPr>
              <a:t>: once </a:t>
            </a:r>
            <a:r>
              <a:rPr lang="en-US" sz="1700">
                <a:solidFill>
                  <a:schemeClr val="accent1">
                    <a:lumMod val="75000"/>
                  </a:schemeClr>
                </a:solidFill>
              </a:rPr>
              <a:t>an IMF-supported </a:t>
            </a:r>
            <a:r>
              <a:rPr lang="en-US" sz="1700" dirty="0">
                <a:solidFill>
                  <a:schemeClr val="accent1">
                    <a:lumMod val="75000"/>
                  </a:schemeClr>
                </a:solidFill>
              </a:rPr>
              <a:t>program is approved, the loan is released in phased installments as the program is effectively carried out</a:t>
            </a:r>
          </a:p>
          <a:p>
            <a:pPr>
              <a:buFont typeface="Wingdings" pitchFamily="2" charset="2"/>
              <a:buChar char="§"/>
            </a:pPr>
            <a:endParaRPr lang="en-US" sz="1700" dirty="0">
              <a:solidFill>
                <a:schemeClr val="accent1">
                  <a:lumMod val="75000"/>
                </a:schemeClr>
              </a:solidFill>
            </a:endParaRPr>
          </a:p>
          <a:p>
            <a:pPr>
              <a:buFont typeface="Wingdings" pitchFamily="2" charset="2"/>
              <a:buChar char="§"/>
            </a:pPr>
            <a:r>
              <a:rPr lang="en-US" sz="1700" b="1" dirty="0">
                <a:solidFill>
                  <a:schemeClr val="accent1">
                    <a:lumMod val="75000"/>
                  </a:schemeClr>
                </a:solidFill>
              </a:rPr>
              <a:t>Precautionary credit lines: </a:t>
            </a:r>
            <a:r>
              <a:rPr lang="en-US" sz="1700" dirty="0">
                <a:solidFill>
                  <a:schemeClr val="accent1">
                    <a:lumMod val="75000"/>
                  </a:schemeClr>
                </a:solidFill>
              </a:rPr>
              <a:t>to members with strong fundamentals and a strong track record of policy implementation (e.g. Flexible Credit Line, Precautionary and Liquidity Line)</a:t>
            </a:r>
          </a:p>
          <a:p>
            <a:pPr>
              <a:buFont typeface="Wingdings" pitchFamily="2" charset="2"/>
              <a:buChar char="§"/>
            </a:pPr>
            <a:endParaRPr lang="en-US" sz="1700" b="1" dirty="0">
              <a:solidFill>
                <a:schemeClr val="accent1">
                  <a:lumMod val="75000"/>
                </a:schemeClr>
              </a:solidFill>
            </a:endParaRPr>
          </a:p>
          <a:p>
            <a:pPr>
              <a:buFont typeface="Wingdings" pitchFamily="2" charset="2"/>
              <a:buChar char="§"/>
            </a:pPr>
            <a:r>
              <a:rPr lang="en-US" sz="1700" b="1" dirty="0">
                <a:solidFill>
                  <a:schemeClr val="accent1">
                    <a:lumMod val="75000"/>
                  </a:schemeClr>
                </a:solidFill>
              </a:rPr>
              <a:t>Non-financial</a:t>
            </a:r>
            <a:r>
              <a:rPr lang="en-US" sz="1700" dirty="0">
                <a:solidFill>
                  <a:schemeClr val="accent1">
                    <a:lumMod val="75000"/>
                  </a:schemeClr>
                </a:solidFill>
              </a:rPr>
              <a:t>: the IMF can help countries design an economic program that delivers clear signals to donors and/or the markets on the basis of the IMF’s endorsement of the strength of the country’s policies</a:t>
            </a:r>
          </a:p>
          <a:p>
            <a:pPr>
              <a:buFont typeface="Wingdings" pitchFamily="2" charset="2"/>
              <a:buChar char="§"/>
            </a:pPr>
            <a:endParaRPr lang="en-US" sz="1800" dirty="0">
              <a:solidFill>
                <a:schemeClr val="accent1">
                  <a:lumMod val="75000"/>
                </a:schemeClr>
              </a:solidFill>
            </a:endParaRPr>
          </a:p>
          <a:p>
            <a:pPr>
              <a:buFont typeface="Wingdings" pitchFamily="2" charset="2"/>
              <a:buChar char="§"/>
            </a:pPr>
            <a:endParaRPr lang="en-US" sz="1800" dirty="0">
              <a:solidFill>
                <a:schemeClr val="accent1">
                  <a:lumMod val="75000"/>
                </a:schemeClr>
              </a:solidFill>
            </a:endParaRPr>
          </a:p>
          <a:p>
            <a:pPr>
              <a:buFont typeface="Wingdings" pitchFamily="2" charset="2"/>
              <a:buChar char="§"/>
            </a:pPr>
            <a:endParaRPr lang="en-US" sz="1800" dirty="0">
              <a:solidFill>
                <a:schemeClr val="accent1">
                  <a:lumMod val="75000"/>
                </a:schemeClr>
              </a:solidFill>
            </a:endParaRPr>
          </a:p>
          <a:p>
            <a:pPr>
              <a:buFont typeface="Wingdings" pitchFamily="2" charset="2"/>
              <a:buChar char="§"/>
            </a:pPr>
            <a:endParaRPr lang="en-US" sz="1800" dirty="0">
              <a:solidFill>
                <a:schemeClr val="accent1">
                  <a:lumMod val="75000"/>
                </a:schemeClr>
              </a:solidFill>
            </a:endParaRPr>
          </a:p>
          <a:p>
            <a:pPr>
              <a:lnSpc>
                <a:spcPct val="110000"/>
              </a:lnSpc>
              <a:buFont typeface="Wingdings" pitchFamily="2" charset="2"/>
              <a:buChar char="§"/>
            </a:pPr>
            <a:endParaRPr lang="en-US" sz="1800" dirty="0">
              <a:solidFill>
                <a:schemeClr val="accent1">
                  <a:lumMod val="75000"/>
                </a:schemeClr>
              </a:solidFill>
            </a:endParaRPr>
          </a:p>
          <a:p>
            <a:pPr>
              <a:lnSpc>
                <a:spcPct val="80000"/>
              </a:lnSpc>
              <a:buFont typeface="Wingdings" pitchFamily="2" charset="2"/>
              <a:buChar char="§"/>
            </a:pPr>
            <a:endParaRPr lang="en-US" sz="1800" dirty="0">
              <a:solidFill>
                <a:schemeClr val="accent1">
                  <a:lumMod val="75000"/>
                </a:schemeClr>
              </a:solidFill>
            </a:endParaRPr>
          </a:p>
          <a:p>
            <a:pPr>
              <a:lnSpc>
                <a:spcPct val="80000"/>
              </a:lnSpc>
              <a:buFont typeface="Wingdings" pitchFamily="2" charset="2"/>
              <a:buChar char="§"/>
            </a:pPr>
            <a:endParaRPr lang="en-US" sz="1800" dirty="0">
              <a:latin typeface="+mj-lt"/>
              <a:cs typeface="Arial" pitchFamily="34" charset="0"/>
            </a:endParaRPr>
          </a:p>
          <a:p>
            <a:pPr marL="393192" lvl="1" indent="0">
              <a:buNone/>
            </a:pPr>
            <a:endParaRPr lang="en-US" sz="1800" dirty="0">
              <a:solidFill>
                <a:schemeClr val="accent1">
                  <a:lumMod val="75000"/>
                </a:schemeClr>
              </a:solidFill>
            </a:endParaRPr>
          </a:p>
          <a:p>
            <a:endParaRPr lang="en-US" dirty="0"/>
          </a:p>
        </p:txBody>
      </p:sp>
    </p:spTree>
    <p:extLst>
      <p:ext uri="{BB962C8B-B14F-4D97-AF65-F5344CB8AC3E}">
        <p14:creationId xmlns:p14="http://schemas.microsoft.com/office/powerpoint/2010/main" val="3160868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0" y="304801"/>
            <a:ext cx="7924800" cy="990599"/>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120650" marR="0" lvl="0" indent="-11113" defTabSz="914400" rtl="0" eaLnBrk="1" fontAlgn="auto" latinLnBrk="0" hangingPunct="1">
              <a:lnSpc>
                <a:spcPct val="100000"/>
              </a:lnSpc>
              <a:spcBef>
                <a:spcPts val="400"/>
              </a:spcBef>
              <a:spcAft>
                <a:spcPts val="0"/>
              </a:spcAft>
              <a:buClr>
                <a:schemeClr val="accent1"/>
              </a:buClr>
              <a:buSzPct val="68000"/>
              <a:tabLst/>
              <a:defRPr/>
            </a:pPr>
            <a:r>
              <a:rPr kumimoji="0" lang="en-US" sz="2400" b="1" i="0" u="none" strike="noStrike" kern="1200" cap="none" spc="0" normalizeH="0" baseline="0" noProof="0" dirty="0">
                <a:ln>
                  <a:noFill/>
                </a:ln>
                <a:solidFill>
                  <a:schemeClr val="accent1">
                    <a:lumMod val="75000"/>
                  </a:schemeClr>
                </a:solidFill>
                <a:effectLst/>
                <a:uLnTx/>
                <a:uFillTx/>
                <a:latin typeface="+mn-lt"/>
                <a:ea typeface="+mn-ea"/>
                <a:cs typeface="+mn-cs"/>
              </a:rPr>
              <a:t>V. Tasks - lending</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sp>
        <p:nvSpPr>
          <p:cNvPr id="5" name="Content Placeholder 4"/>
          <p:cNvSpPr>
            <a:spLocks noGrp="1"/>
          </p:cNvSpPr>
          <p:nvPr>
            <p:ph idx="1"/>
          </p:nvPr>
        </p:nvSpPr>
        <p:spPr>
          <a:xfrm>
            <a:off x="381000" y="1481328"/>
            <a:ext cx="8305800" cy="4843272"/>
          </a:xfrm>
        </p:spPr>
        <p:txBody>
          <a:bodyPr>
            <a:normAutofit/>
          </a:bodyPr>
          <a:lstStyle/>
          <a:p>
            <a:pPr>
              <a:buFont typeface="Wingdings" pitchFamily="2" charset="2"/>
              <a:buChar char="§"/>
            </a:pPr>
            <a:endParaRPr lang="en-US" sz="1800" b="1" dirty="0">
              <a:solidFill>
                <a:schemeClr val="accent1">
                  <a:lumMod val="75000"/>
                </a:schemeClr>
              </a:solidFill>
            </a:endParaRPr>
          </a:p>
          <a:p>
            <a:pPr>
              <a:buClr>
                <a:schemeClr val="accent1">
                  <a:lumMod val="75000"/>
                </a:schemeClr>
              </a:buClr>
              <a:buFont typeface="Wingdings" panose="05000000000000000000" pitchFamily="2" charset="2"/>
              <a:buChar char="§"/>
            </a:pPr>
            <a:endParaRPr lang="en-US" sz="1800" b="1" dirty="0">
              <a:solidFill>
                <a:schemeClr val="accent1">
                  <a:lumMod val="75000"/>
                </a:schemeClr>
              </a:solidFill>
            </a:endParaRPr>
          </a:p>
          <a:p>
            <a:pPr>
              <a:buClr>
                <a:schemeClr val="accent1">
                  <a:lumMod val="75000"/>
                </a:schemeClr>
              </a:buClr>
              <a:buFont typeface="Wingdings" panose="05000000000000000000" pitchFamily="2" charset="2"/>
              <a:buChar char="§"/>
            </a:pPr>
            <a:r>
              <a:rPr lang="en-US" sz="1800" b="1" dirty="0">
                <a:solidFill>
                  <a:schemeClr val="accent1">
                    <a:lumMod val="75000"/>
                  </a:schemeClr>
                </a:solidFill>
              </a:rPr>
              <a:t>Concessional financing: l</a:t>
            </a:r>
            <a:r>
              <a:rPr lang="en-US" sz="1800" dirty="0">
                <a:solidFill>
                  <a:schemeClr val="accent1">
                    <a:lumMod val="75000"/>
                  </a:schemeClr>
                </a:solidFill>
              </a:rPr>
              <a:t>ow-income countries can obtain concessional financing under the Poverty Reduction and Growth Trust (PRGT), which allows them to lend at substantially reduced interest rates. To help low-income countries cope with the global financial crisis, zero interest are currently charged on all concessional lending</a:t>
            </a:r>
          </a:p>
          <a:p>
            <a:pPr>
              <a:buFont typeface="Wingdings" pitchFamily="2" charset="2"/>
              <a:buChar char="§"/>
            </a:pPr>
            <a:endParaRPr lang="en-US" sz="1800" b="1" dirty="0">
              <a:solidFill>
                <a:schemeClr val="accent1">
                  <a:lumMod val="75000"/>
                </a:schemeClr>
              </a:solidFill>
            </a:endParaRPr>
          </a:p>
          <a:p>
            <a:pPr>
              <a:buFont typeface="Wingdings" pitchFamily="2" charset="2"/>
              <a:buChar char="§"/>
            </a:pPr>
            <a:r>
              <a:rPr lang="en-US" sz="1800" b="1" dirty="0">
                <a:solidFill>
                  <a:schemeClr val="accent1">
                    <a:lumMod val="75000"/>
                  </a:schemeClr>
                </a:solidFill>
              </a:rPr>
              <a:t>Debt relief</a:t>
            </a:r>
            <a:r>
              <a:rPr lang="en-US" sz="1800" dirty="0">
                <a:solidFill>
                  <a:schemeClr val="accent1">
                    <a:lumMod val="75000"/>
                  </a:schemeClr>
                </a:solidFill>
              </a:rPr>
              <a:t>: the IMF has provided substantial debt relief to low-income countries under the Heavily Indebted Poor Countries (HIPC) Initiative and the Multilateral Debt Relief Initiative (MDRI); to date, 36 countries, of which 30 in Africa, have benefited from US$76 billion in debt-service relief over time</a:t>
            </a:r>
          </a:p>
          <a:p>
            <a:pPr>
              <a:buFont typeface="Wingdings" pitchFamily="2" charset="2"/>
              <a:buChar char="§"/>
            </a:pPr>
            <a:endParaRPr lang="en-US" sz="1800" dirty="0">
              <a:solidFill>
                <a:schemeClr val="accent1">
                  <a:lumMod val="75000"/>
                </a:schemeClr>
              </a:solidFill>
            </a:endParaRPr>
          </a:p>
          <a:p>
            <a:pPr>
              <a:buFont typeface="Wingdings" pitchFamily="2" charset="2"/>
              <a:buChar char="§"/>
            </a:pPr>
            <a:endParaRPr lang="en-US" sz="1800" dirty="0">
              <a:solidFill>
                <a:schemeClr val="accent1">
                  <a:lumMod val="75000"/>
                </a:schemeClr>
              </a:solidFill>
            </a:endParaRPr>
          </a:p>
          <a:p>
            <a:pPr>
              <a:buFont typeface="Wingdings" pitchFamily="2" charset="2"/>
              <a:buChar char="§"/>
            </a:pPr>
            <a:endParaRPr lang="en-US" sz="1800" dirty="0">
              <a:solidFill>
                <a:schemeClr val="accent1">
                  <a:lumMod val="75000"/>
                </a:schemeClr>
              </a:solidFill>
            </a:endParaRPr>
          </a:p>
          <a:p>
            <a:pPr>
              <a:lnSpc>
                <a:spcPct val="110000"/>
              </a:lnSpc>
              <a:buFont typeface="Wingdings" pitchFamily="2" charset="2"/>
              <a:buChar char="§"/>
            </a:pPr>
            <a:endParaRPr lang="en-US" sz="1800" dirty="0">
              <a:solidFill>
                <a:schemeClr val="accent1">
                  <a:lumMod val="75000"/>
                </a:schemeClr>
              </a:solidFill>
            </a:endParaRPr>
          </a:p>
          <a:p>
            <a:pPr>
              <a:lnSpc>
                <a:spcPct val="80000"/>
              </a:lnSpc>
              <a:buFont typeface="Wingdings" pitchFamily="2" charset="2"/>
              <a:buChar char="§"/>
            </a:pPr>
            <a:endParaRPr lang="en-US" sz="1800" dirty="0">
              <a:solidFill>
                <a:schemeClr val="accent1">
                  <a:lumMod val="75000"/>
                </a:schemeClr>
              </a:solidFill>
            </a:endParaRPr>
          </a:p>
          <a:p>
            <a:pPr>
              <a:lnSpc>
                <a:spcPct val="80000"/>
              </a:lnSpc>
              <a:buFont typeface="Wingdings" pitchFamily="2" charset="2"/>
              <a:buChar char="§"/>
            </a:pPr>
            <a:endParaRPr lang="en-US" sz="1800" dirty="0">
              <a:latin typeface="+mj-lt"/>
              <a:cs typeface="Arial" pitchFamily="34" charset="0"/>
            </a:endParaRPr>
          </a:p>
          <a:p>
            <a:pPr marL="393192" lvl="1" indent="0">
              <a:buNone/>
            </a:pPr>
            <a:endParaRPr lang="en-US" sz="1800" dirty="0">
              <a:solidFill>
                <a:schemeClr val="accent1">
                  <a:lumMod val="75000"/>
                </a:schemeClr>
              </a:solidFill>
            </a:endParaRPr>
          </a:p>
          <a:p>
            <a:endParaRPr lang="en-US" dirty="0"/>
          </a:p>
        </p:txBody>
      </p:sp>
    </p:spTree>
    <p:extLst>
      <p:ext uri="{BB962C8B-B14F-4D97-AF65-F5344CB8AC3E}">
        <p14:creationId xmlns:p14="http://schemas.microsoft.com/office/powerpoint/2010/main" val="4111463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0" y="304801"/>
            <a:ext cx="7924800" cy="990599"/>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120650" marR="0" lvl="0" indent="-11113" defTabSz="914400" rtl="0" eaLnBrk="1" fontAlgn="auto" latinLnBrk="0" hangingPunct="1">
              <a:lnSpc>
                <a:spcPct val="100000"/>
              </a:lnSpc>
              <a:spcBef>
                <a:spcPts val="400"/>
              </a:spcBef>
              <a:spcAft>
                <a:spcPts val="0"/>
              </a:spcAft>
              <a:buClr>
                <a:schemeClr val="accent1"/>
              </a:buClr>
              <a:buSzPct val="68000"/>
              <a:tabLst/>
              <a:defRPr/>
            </a:pPr>
            <a:r>
              <a:rPr kumimoji="0" lang="en-US" sz="2400" b="1" i="0" u="none" strike="noStrike" kern="1200" cap="none" spc="0" normalizeH="0" baseline="0" noProof="0" dirty="0">
                <a:ln>
                  <a:noFill/>
                </a:ln>
                <a:solidFill>
                  <a:schemeClr val="accent1">
                    <a:lumMod val="75000"/>
                  </a:schemeClr>
                </a:solidFill>
                <a:effectLst/>
                <a:uLnTx/>
                <a:uFillTx/>
                <a:latin typeface="+mn-lt"/>
                <a:ea typeface="+mn-ea"/>
                <a:cs typeface="+mn-cs"/>
              </a:rPr>
              <a:t>V. Tasks - lending</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sp>
        <p:nvSpPr>
          <p:cNvPr id="5" name="Content Placeholder 4"/>
          <p:cNvSpPr>
            <a:spLocks noGrp="1"/>
          </p:cNvSpPr>
          <p:nvPr>
            <p:ph idx="1"/>
          </p:nvPr>
        </p:nvSpPr>
        <p:spPr>
          <a:xfrm>
            <a:off x="381000" y="1481328"/>
            <a:ext cx="8305800" cy="4843272"/>
          </a:xfrm>
        </p:spPr>
        <p:txBody>
          <a:bodyPr>
            <a:normAutofit/>
          </a:bodyPr>
          <a:lstStyle/>
          <a:p>
            <a:pPr>
              <a:buFont typeface="Wingdings" pitchFamily="2" charset="2"/>
              <a:buChar char="§"/>
            </a:pPr>
            <a:endParaRPr lang="en-US" sz="1800" dirty="0">
              <a:solidFill>
                <a:schemeClr val="accent1">
                  <a:lumMod val="75000"/>
                </a:schemeClr>
              </a:solidFill>
            </a:endParaRPr>
          </a:p>
          <a:p>
            <a:pPr>
              <a:buFont typeface="Wingdings" pitchFamily="2" charset="2"/>
              <a:buChar char="§"/>
            </a:pPr>
            <a:r>
              <a:rPr lang="en-US" sz="1800" b="1" dirty="0" err="1">
                <a:solidFill>
                  <a:schemeClr val="accent1">
                    <a:lumMod val="75000"/>
                  </a:schemeClr>
                </a:solidFill>
              </a:rPr>
              <a:t>Reaccumulation</a:t>
            </a:r>
            <a:r>
              <a:rPr lang="en-US" sz="1800" b="1" dirty="0">
                <a:solidFill>
                  <a:schemeClr val="accent1">
                    <a:lumMod val="75000"/>
                  </a:schemeClr>
                </a:solidFill>
              </a:rPr>
              <a:t> of debt in low-income countries</a:t>
            </a:r>
            <a:r>
              <a:rPr lang="en-US" sz="1800" dirty="0">
                <a:solidFill>
                  <a:schemeClr val="accent1">
                    <a:lumMod val="75000"/>
                  </a:schemeClr>
                </a:solidFill>
              </a:rPr>
              <a:t>: however, many low-income countries have reaccumulated debt post debt relief, often linked to the emergence of non-traditional creditors (e.g. China) </a:t>
            </a:r>
          </a:p>
          <a:p>
            <a:pPr>
              <a:buFont typeface="Wingdings" pitchFamily="2" charset="2"/>
              <a:buChar char="§"/>
            </a:pPr>
            <a:endParaRPr lang="en-US" sz="1800" dirty="0">
              <a:solidFill>
                <a:schemeClr val="accent1">
                  <a:lumMod val="75000"/>
                </a:schemeClr>
              </a:solidFill>
            </a:endParaRPr>
          </a:p>
          <a:p>
            <a:pPr>
              <a:buFont typeface="Wingdings" pitchFamily="2" charset="2"/>
              <a:buChar char="§"/>
            </a:pPr>
            <a:endParaRPr lang="en-US" sz="1800" dirty="0">
              <a:solidFill>
                <a:schemeClr val="accent1">
                  <a:lumMod val="75000"/>
                </a:schemeClr>
              </a:solidFill>
            </a:endParaRPr>
          </a:p>
          <a:p>
            <a:pPr>
              <a:buFont typeface="Wingdings" pitchFamily="2" charset="2"/>
              <a:buChar char="§"/>
            </a:pPr>
            <a:endParaRPr lang="en-US" sz="1800" dirty="0">
              <a:solidFill>
                <a:schemeClr val="accent1">
                  <a:lumMod val="75000"/>
                </a:schemeClr>
              </a:solidFill>
            </a:endParaRPr>
          </a:p>
          <a:p>
            <a:pPr>
              <a:lnSpc>
                <a:spcPct val="110000"/>
              </a:lnSpc>
              <a:buFont typeface="Wingdings" pitchFamily="2" charset="2"/>
              <a:buChar char="§"/>
            </a:pPr>
            <a:endParaRPr lang="en-US" sz="1800" dirty="0">
              <a:solidFill>
                <a:schemeClr val="accent1">
                  <a:lumMod val="75000"/>
                </a:schemeClr>
              </a:solidFill>
            </a:endParaRPr>
          </a:p>
          <a:p>
            <a:pPr>
              <a:lnSpc>
                <a:spcPct val="80000"/>
              </a:lnSpc>
              <a:buFont typeface="Wingdings" pitchFamily="2" charset="2"/>
              <a:buChar char="§"/>
            </a:pPr>
            <a:endParaRPr lang="en-US" sz="1800" dirty="0">
              <a:solidFill>
                <a:schemeClr val="accent1">
                  <a:lumMod val="75000"/>
                </a:schemeClr>
              </a:solidFill>
            </a:endParaRPr>
          </a:p>
          <a:p>
            <a:pPr>
              <a:lnSpc>
                <a:spcPct val="80000"/>
              </a:lnSpc>
              <a:buFont typeface="Wingdings" pitchFamily="2" charset="2"/>
              <a:buChar char="§"/>
            </a:pPr>
            <a:endParaRPr lang="en-US" sz="1800" dirty="0">
              <a:latin typeface="+mj-lt"/>
              <a:cs typeface="Arial" pitchFamily="34" charset="0"/>
            </a:endParaRPr>
          </a:p>
          <a:p>
            <a:pPr marL="393192" lvl="1" indent="0">
              <a:buNone/>
            </a:pPr>
            <a:endParaRPr lang="en-US" sz="1800" dirty="0">
              <a:solidFill>
                <a:schemeClr val="accent1">
                  <a:lumMod val="75000"/>
                </a:schemeClr>
              </a:solidFill>
            </a:endParaRPr>
          </a:p>
          <a:p>
            <a:endParaRPr lang="en-US" dirty="0"/>
          </a:p>
        </p:txBody>
      </p:sp>
      <p:sp>
        <p:nvSpPr>
          <p:cNvPr id="2" name="Slide Number Placeholder 1">
            <a:extLst>
              <a:ext uri="{FF2B5EF4-FFF2-40B4-BE49-F238E27FC236}">
                <a16:creationId xmlns:a16="http://schemas.microsoft.com/office/drawing/2014/main" id="{3CBC237E-C4FF-43C4-AEB9-BEBE02BCCAF5}"/>
              </a:ext>
            </a:extLst>
          </p:cNvPr>
          <p:cNvSpPr>
            <a:spLocks noGrp="1"/>
          </p:cNvSpPr>
          <p:nvPr>
            <p:ph type="sldNum" sz="quarter" idx="12"/>
          </p:nvPr>
        </p:nvSpPr>
        <p:spPr/>
        <p:txBody>
          <a:bodyPr/>
          <a:lstStyle/>
          <a:p>
            <a:fld id="{AE63C8D7-1707-45F5-B734-E4844D8EAD5A}" type="slidenum">
              <a:rPr lang="en-US" smtClean="0"/>
              <a:pPr/>
              <a:t>15</a:t>
            </a:fld>
            <a:endParaRPr lang="en-US"/>
          </a:p>
        </p:txBody>
      </p:sp>
      <p:pic>
        <p:nvPicPr>
          <p:cNvPr id="6" name="Picture 5">
            <a:extLst>
              <a:ext uri="{FF2B5EF4-FFF2-40B4-BE49-F238E27FC236}">
                <a16:creationId xmlns:a16="http://schemas.microsoft.com/office/drawing/2014/main" id="{ABEC1EDD-A1D1-4A53-9D61-3F7101A2CA51}"/>
              </a:ext>
            </a:extLst>
          </p:cNvPr>
          <p:cNvPicPr>
            <a:picLocks noChangeAspect="1"/>
          </p:cNvPicPr>
          <p:nvPr/>
        </p:nvPicPr>
        <p:blipFill>
          <a:blip r:embed="rId2"/>
          <a:stretch>
            <a:fillRect/>
          </a:stretch>
        </p:blipFill>
        <p:spPr>
          <a:xfrm>
            <a:off x="2306514" y="2902744"/>
            <a:ext cx="4835771" cy="3505200"/>
          </a:xfrm>
          <a:prstGeom prst="rect">
            <a:avLst/>
          </a:prstGeom>
          <a:ln>
            <a:solidFill>
              <a:schemeClr val="tx1"/>
            </a:solidFill>
          </a:ln>
        </p:spPr>
      </p:pic>
    </p:spTree>
    <p:extLst>
      <p:ext uri="{BB962C8B-B14F-4D97-AF65-F5344CB8AC3E}">
        <p14:creationId xmlns:p14="http://schemas.microsoft.com/office/powerpoint/2010/main" val="383864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762000" y="304801"/>
            <a:ext cx="7924800" cy="990599"/>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120650" marR="0" lvl="0" indent="-11113" defTabSz="914400" rtl="0" eaLnBrk="1" fontAlgn="auto" latinLnBrk="0" hangingPunct="1">
              <a:lnSpc>
                <a:spcPct val="100000"/>
              </a:lnSpc>
              <a:spcBef>
                <a:spcPts val="400"/>
              </a:spcBef>
              <a:spcAft>
                <a:spcPts val="0"/>
              </a:spcAft>
              <a:buClr>
                <a:schemeClr val="accent1"/>
              </a:buClr>
              <a:buSzPct val="68000"/>
              <a:tabLst/>
              <a:defRPr/>
            </a:pPr>
            <a:r>
              <a:rPr lang="en-US" sz="2400" b="1" dirty="0">
                <a:solidFill>
                  <a:schemeClr val="accent1">
                    <a:lumMod val="75000"/>
                  </a:schemeClr>
                </a:solidFill>
              </a:rPr>
              <a:t>V. Tasks - lending</a:t>
            </a:r>
            <a:endParaRPr kumimoji="0" lang="en-US" sz="2400" b="1" i="0" u="none" strike="noStrike" kern="1200" cap="none" spc="0" normalizeH="0" baseline="0" noProof="0" dirty="0">
              <a:ln>
                <a:noFill/>
              </a:ln>
              <a:solidFill>
                <a:schemeClr val="accent1">
                  <a:lumMod val="75000"/>
                </a:schemeClr>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graphicFrame>
        <p:nvGraphicFramePr>
          <p:cNvPr id="3" name="Content Placeholder 2">
            <a:extLst>
              <a:ext uri="{FF2B5EF4-FFF2-40B4-BE49-F238E27FC236}">
                <a16:creationId xmlns:a16="http://schemas.microsoft.com/office/drawing/2014/main" id="{84A579ED-BCC5-4A30-9ED0-FB7C7AC542EF}"/>
              </a:ext>
            </a:extLst>
          </p:cNvPr>
          <p:cNvGraphicFramePr>
            <a:graphicFrameLocks noGrp="1"/>
          </p:cNvGraphicFramePr>
          <p:nvPr>
            <p:ph idx="1"/>
            <p:extLst/>
          </p:nvPr>
        </p:nvGraphicFramePr>
        <p:xfrm>
          <a:off x="457200" y="1447800"/>
          <a:ext cx="8229600" cy="4759960"/>
        </p:xfrm>
        <a:graphic>
          <a:graphicData uri="http://schemas.openxmlformats.org/drawingml/2006/table">
            <a:tbl>
              <a:tblPr firstRow="1" bandRow="1">
                <a:tableStyleId>{5C22544A-7EE6-4342-B048-85BDC9FD1C3A}</a:tableStyleId>
              </a:tblPr>
              <a:tblGrid>
                <a:gridCol w="5105400">
                  <a:extLst>
                    <a:ext uri="{9D8B030D-6E8A-4147-A177-3AD203B41FA5}">
                      <a16:colId xmlns:a16="http://schemas.microsoft.com/office/drawing/2014/main" val="652446727"/>
                    </a:ext>
                  </a:extLst>
                </a:gridCol>
                <a:gridCol w="3124200">
                  <a:extLst>
                    <a:ext uri="{9D8B030D-6E8A-4147-A177-3AD203B41FA5}">
                      <a16:colId xmlns:a16="http://schemas.microsoft.com/office/drawing/2014/main" val="487687005"/>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Non-concessional</a:t>
                      </a:r>
                      <a:endParaRPr lang="en-US" dirty="0">
                        <a:solidFill>
                          <a:schemeClr val="accent1">
                            <a:lumMod val="75000"/>
                          </a:schemeClr>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Concessional</a:t>
                      </a:r>
                      <a:endParaRPr lang="en-US" dirty="0">
                        <a:solidFill>
                          <a:schemeClr val="accent1">
                            <a:lumMod val="75000"/>
                          </a:schemeClr>
                        </a:solidFill>
                      </a:endParaRPr>
                    </a:p>
                  </a:txBody>
                  <a:tcPr/>
                </a:tc>
                <a:extLst>
                  <a:ext uri="{0D108BD9-81ED-4DB2-BD59-A6C34878D82A}">
                    <a16:rowId xmlns:a16="http://schemas.microsoft.com/office/drawing/2014/main" val="2140196038"/>
                  </a:ext>
                </a:extLst>
              </a:tr>
              <a:tr h="370840">
                <a:tc>
                  <a:txBody>
                    <a:bodyPr/>
                    <a:lstStyle/>
                    <a:p>
                      <a:pPr marL="0" indent="0">
                        <a:buNone/>
                      </a:pPr>
                      <a:r>
                        <a:rPr lang="en-US" sz="1400" b="1" dirty="0">
                          <a:solidFill>
                            <a:schemeClr val="accent1">
                              <a:lumMod val="75000"/>
                            </a:schemeClr>
                          </a:solidFill>
                        </a:rPr>
                        <a:t>Stand-By</a:t>
                      </a:r>
                      <a:r>
                        <a:rPr lang="en-US" sz="1400" b="1" baseline="0" dirty="0">
                          <a:solidFill>
                            <a:schemeClr val="accent1">
                              <a:lumMod val="75000"/>
                            </a:schemeClr>
                          </a:solidFill>
                        </a:rPr>
                        <a:t> Arrangement (SBA)</a:t>
                      </a:r>
                    </a:p>
                    <a:p>
                      <a:pPr marL="0" indent="0">
                        <a:buNone/>
                      </a:pPr>
                      <a:r>
                        <a:rPr lang="en-US" sz="1400" baseline="0" dirty="0">
                          <a:solidFill>
                            <a:schemeClr val="accent1">
                              <a:lumMod val="75000"/>
                            </a:schemeClr>
                          </a:solidFill>
                        </a:rPr>
                        <a:t>Present/potential </a:t>
                      </a:r>
                      <a:r>
                        <a:rPr lang="en-US" sz="1400" baseline="0" dirty="0" err="1">
                          <a:solidFill>
                            <a:schemeClr val="accent1">
                              <a:lumMod val="75000"/>
                            </a:schemeClr>
                          </a:solidFill>
                        </a:rPr>
                        <a:t>BoP</a:t>
                      </a:r>
                      <a:r>
                        <a:rPr lang="en-US" sz="1400" baseline="0" dirty="0">
                          <a:solidFill>
                            <a:schemeClr val="accent1">
                              <a:lumMod val="75000"/>
                            </a:schemeClr>
                          </a:solidFill>
                        </a:rPr>
                        <a:t> needs</a:t>
                      </a:r>
                    </a:p>
                    <a:p>
                      <a:pPr marL="0" indent="0">
                        <a:buNone/>
                      </a:pPr>
                      <a:r>
                        <a:rPr lang="en-US" sz="1400" baseline="0" dirty="0">
                          <a:solidFill>
                            <a:schemeClr val="accent1">
                              <a:lumMod val="75000"/>
                            </a:schemeClr>
                          </a:solidFill>
                        </a:rPr>
                        <a:t>Up to 3 years, typically 12-18 months</a:t>
                      </a:r>
                      <a:endParaRPr lang="en-US" sz="1400" i="1" dirty="0">
                        <a:solidFill>
                          <a:schemeClr val="accent1">
                            <a:lumMod val="75000"/>
                          </a:schemeClr>
                        </a:solidFill>
                      </a:endParaRPr>
                    </a:p>
                  </a:txBody>
                  <a:tcPr/>
                </a:tc>
                <a:tc>
                  <a:txBody>
                    <a:bodyPr/>
                    <a:lstStyle/>
                    <a:p>
                      <a:pPr marL="0" indent="0">
                        <a:buNone/>
                      </a:pPr>
                      <a:r>
                        <a:rPr lang="en-US" sz="1400" b="1" dirty="0">
                          <a:solidFill>
                            <a:schemeClr val="accent1">
                              <a:lumMod val="75000"/>
                            </a:schemeClr>
                          </a:solidFill>
                        </a:rPr>
                        <a:t>Standby Credit Facility (SCF)</a:t>
                      </a:r>
                    </a:p>
                    <a:p>
                      <a:pPr marL="0" indent="0">
                        <a:buNone/>
                      </a:pPr>
                      <a:endParaRPr lang="en-US" sz="1400" b="0" dirty="0">
                        <a:solidFill>
                          <a:schemeClr val="accent1">
                            <a:lumMod val="75000"/>
                          </a:schemeClr>
                        </a:solidFill>
                      </a:endParaRPr>
                    </a:p>
                    <a:p>
                      <a:pPr marL="0" indent="0">
                        <a:buNone/>
                      </a:pPr>
                      <a:r>
                        <a:rPr lang="en-US" sz="1400" b="0" dirty="0">
                          <a:solidFill>
                            <a:schemeClr val="accent1">
                              <a:lumMod val="75000"/>
                            </a:schemeClr>
                          </a:solidFill>
                        </a:rPr>
                        <a:t>1-2 years</a:t>
                      </a:r>
                    </a:p>
                  </a:txBody>
                  <a:tcPr/>
                </a:tc>
                <a:extLst>
                  <a:ext uri="{0D108BD9-81ED-4DB2-BD59-A6C34878D82A}">
                    <a16:rowId xmlns:a16="http://schemas.microsoft.com/office/drawing/2014/main" val="2553662913"/>
                  </a:ext>
                </a:extLst>
              </a:tr>
              <a:tr h="370840">
                <a:tc>
                  <a:txBody>
                    <a:bodyPr/>
                    <a:lstStyle/>
                    <a:p>
                      <a:r>
                        <a:rPr lang="en-US" sz="1400" b="1" dirty="0">
                          <a:solidFill>
                            <a:schemeClr val="accent1">
                              <a:lumMod val="75000"/>
                            </a:schemeClr>
                          </a:solidFill>
                        </a:rPr>
                        <a:t>Extended</a:t>
                      </a:r>
                      <a:r>
                        <a:rPr lang="en-US" sz="1400" b="1" baseline="0" dirty="0">
                          <a:solidFill>
                            <a:schemeClr val="accent1">
                              <a:lumMod val="75000"/>
                            </a:schemeClr>
                          </a:solidFill>
                        </a:rPr>
                        <a:t> Fund Facility (EFF)</a:t>
                      </a:r>
                    </a:p>
                    <a:p>
                      <a:r>
                        <a:rPr lang="en-US" sz="1400" baseline="0" dirty="0">
                          <a:solidFill>
                            <a:schemeClr val="accent1">
                              <a:lumMod val="75000"/>
                            </a:schemeClr>
                          </a:solidFill>
                        </a:rPr>
                        <a:t>Protracted/medium-term </a:t>
                      </a:r>
                      <a:r>
                        <a:rPr lang="en-US" sz="1400" baseline="0" dirty="0" err="1">
                          <a:solidFill>
                            <a:schemeClr val="accent1">
                              <a:lumMod val="75000"/>
                            </a:schemeClr>
                          </a:solidFill>
                        </a:rPr>
                        <a:t>BoP</a:t>
                      </a:r>
                      <a:r>
                        <a:rPr lang="en-US" sz="1400" baseline="0" dirty="0">
                          <a:solidFill>
                            <a:schemeClr val="accent1">
                              <a:lumMod val="75000"/>
                            </a:schemeClr>
                          </a:solidFill>
                        </a:rPr>
                        <a:t> needs</a:t>
                      </a:r>
                    </a:p>
                    <a:p>
                      <a:r>
                        <a:rPr lang="en-US" sz="1400" i="0" baseline="0" dirty="0">
                          <a:solidFill>
                            <a:schemeClr val="accent1">
                              <a:lumMod val="75000"/>
                            </a:schemeClr>
                          </a:solidFill>
                        </a:rPr>
                        <a:t>Up to 4 years</a:t>
                      </a:r>
                      <a:endParaRPr lang="en-US" sz="1400" i="0" dirty="0">
                        <a:solidFill>
                          <a:schemeClr val="accent1">
                            <a:lumMod val="75000"/>
                          </a:schemeClr>
                        </a:solidFill>
                      </a:endParaRPr>
                    </a:p>
                  </a:txBody>
                  <a:tcPr/>
                </a:tc>
                <a:tc>
                  <a:txBody>
                    <a:bodyPr/>
                    <a:lstStyle/>
                    <a:p>
                      <a:pPr marL="0" indent="0">
                        <a:buNone/>
                      </a:pPr>
                      <a:r>
                        <a:rPr lang="en-US" sz="1400" b="1" dirty="0">
                          <a:solidFill>
                            <a:schemeClr val="accent1">
                              <a:lumMod val="75000"/>
                            </a:schemeClr>
                          </a:solidFill>
                        </a:rPr>
                        <a:t>Extended</a:t>
                      </a:r>
                      <a:r>
                        <a:rPr lang="en-US" sz="1400" b="1" baseline="0" dirty="0">
                          <a:solidFill>
                            <a:schemeClr val="accent1">
                              <a:lumMod val="75000"/>
                            </a:schemeClr>
                          </a:solidFill>
                        </a:rPr>
                        <a:t> Credit Facility (ECF)</a:t>
                      </a:r>
                    </a:p>
                    <a:p>
                      <a:endParaRPr lang="en-US" sz="1400" dirty="0">
                        <a:solidFill>
                          <a:schemeClr val="accent1">
                            <a:lumMod val="75000"/>
                          </a:schemeClr>
                        </a:solidFill>
                      </a:endParaRPr>
                    </a:p>
                    <a:p>
                      <a:r>
                        <a:rPr lang="en-US" sz="1400" dirty="0">
                          <a:solidFill>
                            <a:schemeClr val="accent1">
                              <a:lumMod val="75000"/>
                            </a:schemeClr>
                          </a:solidFill>
                        </a:rPr>
                        <a:t>3-4 years, extendable to 5 years</a:t>
                      </a:r>
                    </a:p>
                  </a:txBody>
                  <a:tcPr/>
                </a:tc>
                <a:extLst>
                  <a:ext uri="{0D108BD9-81ED-4DB2-BD59-A6C34878D82A}">
                    <a16:rowId xmlns:a16="http://schemas.microsoft.com/office/drawing/2014/main" val="2831063399"/>
                  </a:ext>
                </a:extLst>
              </a:tr>
              <a:tr h="370840">
                <a:tc>
                  <a:txBody>
                    <a:bodyPr/>
                    <a:lstStyle/>
                    <a:p>
                      <a:r>
                        <a:rPr lang="en-US" sz="1400" b="1" dirty="0">
                          <a:solidFill>
                            <a:schemeClr val="accent1">
                              <a:lumMod val="75000"/>
                            </a:schemeClr>
                          </a:solidFill>
                        </a:rPr>
                        <a:t>Flexible</a:t>
                      </a:r>
                      <a:r>
                        <a:rPr lang="en-US" sz="1400" b="1" baseline="0" dirty="0">
                          <a:solidFill>
                            <a:schemeClr val="accent1">
                              <a:lumMod val="75000"/>
                            </a:schemeClr>
                          </a:solidFill>
                        </a:rPr>
                        <a:t> Credit Line (FCL)</a:t>
                      </a:r>
                    </a:p>
                    <a:p>
                      <a:r>
                        <a:rPr lang="en-US" sz="1400" baseline="0" dirty="0">
                          <a:solidFill>
                            <a:schemeClr val="accent1">
                              <a:lumMod val="75000"/>
                            </a:schemeClr>
                          </a:solidFill>
                        </a:rPr>
                        <a:t>Precautionary, very strong fundamentals/policies</a:t>
                      </a:r>
                    </a:p>
                    <a:p>
                      <a:r>
                        <a:rPr lang="en-US" sz="1400" b="0" i="0" baseline="0" dirty="0">
                          <a:solidFill>
                            <a:schemeClr val="accent1">
                              <a:lumMod val="75000"/>
                            </a:schemeClr>
                          </a:solidFill>
                        </a:rPr>
                        <a:t>1 or 2 years</a:t>
                      </a:r>
                      <a:endParaRPr lang="en-US" sz="1400" b="0" i="0" dirty="0">
                        <a:solidFill>
                          <a:schemeClr val="accent1">
                            <a:lumMod val="75000"/>
                          </a:schemeClr>
                        </a:solidFill>
                      </a:endParaRPr>
                    </a:p>
                  </a:txBody>
                  <a:tcPr/>
                </a:tc>
                <a:tc>
                  <a:txBody>
                    <a:bodyPr/>
                    <a:lstStyle/>
                    <a:p>
                      <a:endParaRPr lang="en-US" sz="1400" dirty="0">
                        <a:solidFill>
                          <a:schemeClr val="accent1">
                            <a:lumMod val="75000"/>
                          </a:schemeClr>
                        </a:solidFill>
                      </a:endParaRPr>
                    </a:p>
                  </a:txBody>
                  <a:tcPr/>
                </a:tc>
                <a:extLst>
                  <a:ext uri="{0D108BD9-81ED-4DB2-BD59-A6C34878D82A}">
                    <a16:rowId xmlns:a16="http://schemas.microsoft.com/office/drawing/2014/main" val="3765617707"/>
                  </a:ext>
                </a:extLst>
              </a:tr>
              <a:tr h="370840">
                <a:tc>
                  <a:txBody>
                    <a:bodyPr/>
                    <a:lstStyle/>
                    <a:p>
                      <a:r>
                        <a:rPr lang="en-US" sz="1400" b="1" dirty="0">
                          <a:solidFill>
                            <a:schemeClr val="accent1">
                              <a:lumMod val="75000"/>
                            </a:schemeClr>
                          </a:solidFill>
                        </a:rPr>
                        <a:t>Precautionary</a:t>
                      </a:r>
                      <a:r>
                        <a:rPr lang="en-US" sz="1400" b="1" baseline="0" dirty="0">
                          <a:solidFill>
                            <a:schemeClr val="accent1">
                              <a:lumMod val="75000"/>
                            </a:schemeClr>
                          </a:solidFill>
                        </a:rPr>
                        <a:t> and Liquidity Line (PLL)</a:t>
                      </a:r>
                    </a:p>
                    <a:p>
                      <a:r>
                        <a:rPr lang="en-US" sz="1400" baseline="0" dirty="0">
                          <a:solidFill>
                            <a:schemeClr val="accent1">
                              <a:lumMod val="75000"/>
                            </a:schemeClr>
                          </a:solidFill>
                        </a:rPr>
                        <a:t>Precautionary, sound fundamentals/policies</a:t>
                      </a:r>
                    </a:p>
                    <a:p>
                      <a:r>
                        <a:rPr lang="en-US" sz="1400" i="0" baseline="0" dirty="0">
                          <a:solidFill>
                            <a:schemeClr val="accent1">
                              <a:lumMod val="75000"/>
                            </a:schemeClr>
                          </a:solidFill>
                        </a:rPr>
                        <a:t>6 months, 1 or 2 years</a:t>
                      </a:r>
                      <a:endParaRPr lang="en-US" sz="1400" i="0" dirty="0">
                        <a:solidFill>
                          <a:schemeClr val="accent1">
                            <a:lumMod val="75000"/>
                          </a:schemeClr>
                        </a:solidFill>
                      </a:endParaRPr>
                    </a:p>
                  </a:txBody>
                  <a:tcPr/>
                </a:tc>
                <a:tc>
                  <a:txBody>
                    <a:bodyPr/>
                    <a:lstStyle/>
                    <a:p>
                      <a:endParaRPr lang="en-US" sz="1400">
                        <a:solidFill>
                          <a:schemeClr val="accent1">
                            <a:lumMod val="75000"/>
                          </a:schemeClr>
                        </a:solidFill>
                      </a:endParaRPr>
                    </a:p>
                  </a:txBody>
                  <a:tcPr/>
                </a:tc>
                <a:extLst>
                  <a:ext uri="{0D108BD9-81ED-4DB2-BD59-A6C34878D82A}">
                    <a16:rowId xmlns:a16="http://schemas.microsoft.com/office/drawing/2014/main" val="1653825717"/>
                  </a:ext>
                </a:extLst>
              </a:tr>
              <a:tr h="370840">
                <a:tc>
                  <a:txBody>
                    <a:bodyPr/>
                    <a:lstStyle/>
                    <a:p>
                      <a:r>
                        <a:rPr lang="en-US" sz="1400" b="1" dirty="0">
                          <a:solidFill>
                            <a:schemeClr val="accent1">
                              <a:lumMod val="75000"/>
                            </a:schemeClr>
                          </a:solidFill>
                        </a:rPr>
                        <a:t>Rapid</a:t>
                      </a:r>
                      <a:r>
                        <a:rPr lang="en-US" sz="1400" b="1" baseline="0" dirty="0">
                          <a:solidFill>
                            <a:schemeClr val="accent1">
                              <a:lumMod val="75000"/>
                            </a:schemeClr>
                          </a:solidFill>
                        </a:rPr>
                        <a:t> Financing Instrument (RFI)</a:t>
                      </a:r>
                    </a:p>
                    <a:p>
                      <a:r>
                        <a:rPr lang="en-US" sz="1400" baseline="0" dirty="0">
                          <a:solidFill>
                            <a:schemeClr val="accent1">
                              <a:lumMod val="75000"/>
                            </a:schemeClr>
                          </a:solidFill>
                        </a:rPr>
                        <a:t>Emergency assistance, outright disbursement</a:t>
                      </a:r>
                    </a:p>
                    <a:p>
                      <a:r>
                        <a:rPr lang="en-US" sz="1400" baseline="0" dirty="0">
                          <a:solidFill>
                            <a:schemeClr val="accent1">
                              <a:lumMod val="75000"/>
                            </a:schemeClr>
                          </a:solidFill>
                        </a:rPr>
                        <a:t>limited access, no ex-post conditionality</a:t>
                      </a:r>
                      <a:endParaRPr lang="en-US" sz="1400" i="1" dirty="0">
                        <a:solidFill>
                          <a:schemeClr val="accent1">
                            <a:lumMod val="75000"/>
                          </a:schemeClr>
                        </a:solidFill>
                      </a:endParaRPr>
                    </a:p>
                  </a:txBody>
                  <a:tcPr/>
                </a:tc>
                <a:tc>
                  <a:txBody>
                    <a:bodyPr/>
                    <a:lstStyle/>
                    <a:p>
                      <a:r>
                        <a:rPr lang="en-US" sz="1400" b="1" dirty="0">
                          <a:solidFill>
                            <a:schemeClr val="accent1">
                              <a:lumMod val="75000"/>
                            </a:schemeClr>
                          </a:solidFill>
                        </a:rPr>
                        <a:t>Rapid</a:t>
                      </a:r>
                      <a:r>
                        <a:rPr lang="en-US" sz="1400" b="1" baseline="0" dirty="0">
                          <a:solidFill>
                            <a:schemeClr val="accent1">
                              <a:lumMod val="75000"/>
                            </a:schemeClr>
                          </a:solidFill>
                        </a:rPr>
                        <a:t> Credit Facility (RCF)</a:t>
                      </a:r>
                    </a:p>
                  </a:txBody>
                  <a:tcPr/>
                </a:tc>
                <a:extLst>
                  <a:ext uri="{0D108BD9-81ED-4DB2-BD59-A6C34878D82A}">
                    <a16:rowId xmlns:a16="http://schemas.microsoft.com/office/drawing/2014/main" val="3372573819"/>
                  </a:ext>
                </a:extLst>
              </a:tr>
              <a:tr h="370840">
                <a:tc>
                  <a:txBody>
                    <a:bodyPr/>
                    <a:lstStyle/>
                    <a:p>
                      <a:r>
                        <a:rPr lang="en-US" sz="1400" b="1" baseline="0" dirty="0">
                          <a:solidFill>
                            <a:schemeClr val="accent1">
                              <a:lumMod val="75000"/>
                            </a:schemeClr>
                          </a:solidFill>
                        </a:rPr>
                        <a:t>Policy Coordination Instrument (PCI)</a:t>
                      </a:r>
                    </a:p>
                    <a:p>
                      <a:r>
                        <a:rPr lang="en-US" sz="1400" baseline="0" dirty="0">
                          <a:solidFill>
                            <a:schemeClr val="accent1">
                              <a:lumMod val="75000"/>
                            </a:schemeClr>
                          </a:solidFill>
                        </a:rPr>
                        <a:t>Non-financial, for signaling purposes</a:t>
                      </a:r>
                    </a:p>
                    <a:p>
                      <a:r>
                        <a:rPr lang="en-US" sz="1400" b="0" i="0" baseline="0" dirty="0">
                          <a:solidFill>
                            <a:schemeClr val="accent1">
                              <a:lumMod val="75000"/>
                            </a:schemeClr>
                          </a:solidFill>
                        </a:rPr>
                        <a:t>6 months to 4 years</a:t>
                      </a:r>
                      <a:endParaRPr lang="en-US" sz="1400" b="0" i="0" dirty="0">
                        <a:solidFill>
                          <a:schemeClr val="accent1">
                            <a:lumMod val="75000"/>
                          </a:schemeClr>
                        </a:solidFill>
                      </a:endParaRPr>
                    </a:p>
                  </a:txBody>
                  <a:tcPr/>
                </a:tc>
                <a:tc>
                  <a:txBody>
                    <a:bodyPr/>
                    <a:lstStyle/>
                    <a:p>
                      <a:r>
                        <a:rPr lang="en-US" sz="1400" b="1" dirty="0">
                          <a:solidFill>
                            <a:schemeClr val="accent1">
                              <a:lumMod val="75000"/>
                            </a:schemeClr>
                          </a:solidFill>
                        </a:rPr>
                        <a:t>Policy Support Instrument (PSI)</a:t>
                      </a:r>
                    </a:p>
                    <a:p>
                      <a:endParaRPr lang="en-US" sz="1400" b="1" baseline="0" dirty="0">
                        <a:solidFill>
                          <a:schemeClr val="accent1">
                            <a:lumMod val="75000"/>
                          </a:schemeClr>
                        </a:solidFill>
                      </a:endParaRPr>
                    </a:p>
                    <a:p>
                      <a:r>
                        <a:rPr lang="en-US" sz="1400" dirty="0">
                          <a:solidFill>
                            <a:schemeClr val="accent1">
                              <a:lumMod val="75000"/>
                            </a:schemeClr>
                          </a:solidFill>
                        </a:rPr>
                        <a:t>3-4 years, extendable to 5 years</a:t>
                      </a:r>
                      <a:endParaRPr lang="en-US" sz="1400" b="1" baseline="0" dirty="0">
                        <a:solidFill>
                          <a:schemeClr val="accent1">
                            <a:lumMod val="75000"/>
                          </a:schemeClr>
                        </a:solidFill>
                      </a:endParaRPr>
                    </a:p>
                  </a:txBody>
                  <a:tcPr/>
                </a:tc>
                <a:extLst>
                  <a:ext uri="{0D108BD9-81ED-4DB2-BD59-A6C34878D82A}">
                    <a16:rowId xmlns:a16="http://schemas.microsoft.com/office/drawing/2014/main" val="3675415200"/>
                  </a:ext>
                </a:extLst>
              </a:tr>
            </a:tbl>
          </a:graphicData>
        </a:graphic>
      </p:graphicFrame>
    </p:spTree>
    <p:extLst>
      <p:ext uri="{BB962C8B-B14F-4D97-AF65-F5344CB8AC3E}">
        <p14:creationId xmlns:p14="http://schemas.microsoft.com/office/powerpoint/2010/main" val="2954626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800"/>
            <a:ext cx="8305800" cy="4614671"/>
          </a:xfrm>
        </p:spPr>
        <p:txBody>
          <a:bodyPr>
            <a:normAutofit/>
          </a:bodyPr>
          <a:lstStyle/>
          <a:p>
            <a:pPr>
              <a:buClr>
                <a:schemeClr val="accent1">
                  <a:lumMod val="75000"/>
                </a:schemeClr>
              </a:buClr>
              <a:buFont typeface="Wingdings" panose="05000000000000000000" pitchFamily="2" charset="2"/>
              <a:buChar char="§"/>
            </a:pPr>
            <a:r>
              <a:rPr lang="en-US" sz="1800" b="1" dirty="0">
                <a:solidFill>
                  <a:schemeClr val="accent1">
                    <a:lumMod val="75000"/>
                  </a:schemeClr>
                </a:solidFill>
              </a:rPr>
              <a:t>Lending during the global financial crisis: </a:t>
            </a:r>
            <a:r>
              <a:rPr lang="en-US" sz="1800" dirty="0">
                <a:solidFill>
                  <a:schemeClr val="accent1">
                    <a:lumMod val="75000"/>
                  </a:schemeClr>
                </a:solidFill>
              </a:rPr>
              <a:t>spectacular increase in lending compared to the period &lt;2009</a:t>
            </a:r>
            <a:endParaRPr lang="en-US" sz="3300" dirty="0">
              <a:solidFill>
                <a:schemeClr val="accent1">
                  <a:lumMod val="75000"/>
                </a:schemeClr>
              </a:solidFill>
            </a:endParaRPr>
          </a:p>
          <a:p>
            <a:pPr>
              <a:lnSpc>
                <a:spcPct val="120000"/>
              </a:lnSpc>
              <a:buFont typeface="Wingdings" panose="05000000000000000000" pitchFamily="2" charset="2"/>
              <a:buChar char="§"/>
            </a:pPr>
            <a:endParaRPr lang="en-US" sz="3000" dirty="0">
              <a:solidFill>
                <a:schemeClr val="accent1">
                  <a:lumMod val="75000"/>
                </a:schemeClr>
              </a:solidFill>
            </a:endParaRPr>
          </a:p>
          <a:p>
            <a:endParaRPr lang="en-US" sz="3000" dirty="0">
              <a:solidFill>
                <a:schemeClr val="accent1">
                  <a:lumMod val="75000"/>
                </a:schemeClr>
              </a:solidFill>
            </a:endParaRPr>
          </a:p>
          <a:p>
            <a:endParaRPr lang="en-US" sz="3000" dirty="0">
              <a:solidFill>
                <a:schemeClr val="accent1">
                  <a:lumMod val="75000"/>
                </a:schemeClr>
              </a:solidFill>
            </a:endParaRPr>
          </a:p>
          <a:p>
            <a:endParaRPr lang="en-US" dirty="0"/>
          </a:p>
        </p:txBody>
      </p:sp>
      <p:sp>
        <p:nvSpPr>
          <p:cNvPr id="7" name="Content Placeholder 2"/>
          <p:cNvSpPr txBox="1">
            <a:spLocks/>
          </p:cNvSpPr>
          <p:nvPr/>
        </p:nvSpPr>
        <p:spPr>
          <a:xfrm>
            <a:off x="762000" y="304801"/>
            <a:ext cx="7924800" cy="990599"/>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120650" marR="0" lvl="0" indent="-11113" defTabSz="914400" rtl="0" eaLnBrk="1" fontAlgn="auto" latinLnBrk="0" hangingPunct="1">
              <a:lnSpc>
                <a:spcPct val="100000"/>
              </a:lnSpc>
              <a:spcBef>
                <a:spcPts val="400"/>
              </a:spcBef>
              <a:spcAft>
                <a:spcPts val="0"/>
              </a:spcAft>
              <a:buClr>
                <a:schemeClr val="accent1"/>
              </a:buClr>
              <a:buSzPct val="68000"/>
              <a:tabLst/>
              <a:defRPr/>
            </a:pPr>
            <a:r>
              <a:rPr lang="en-US" sz="2400" b="1" noProof="0" dirty="0">
                <a:solidFill>
                  <a:schemeClr val="accent1">
                    <a:lumMod val="75000"/>
                  </a:schemeClr>
                </a:solidFill>
              </a:rPr>
              <a:t>V. Tasks - lending</a:t>
            </a:r>
            <a:endParaRPr kumimoji="0" lang="en-US" sz="2400" b="1" i="0" u="none" strike="noStrike" kern="1200" cap="none" spc="0" normalizeH="0" baseline="0" noProof="0" dirty="0">
              <a:ln>
                <a:noFill/>
              </a:ln>
              <a:solidFill>
                <a:schemeClr val="accent1">
                  <a:lumMod val="75000"/>
                </a:schemeClr>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pic>
        <p:nvPicPr>
          <p:cNvPr id="3" name="Picture 2">
            <a:extLst>
              <a:ext uri="{FF2B5EF4-FFF2-40B4-BE49-F238E27FC236}">
                <a16:creationId xmlns:a16="http://schemas.microsoft.com/office/drawing/2014/main" id="{081B691C-585B-4172-ACC1-35F437817F15}"/>
              </a:ext>
            </a:extLst>
          </p:cNvPr>
          <p:cNvPicPr>
            <a:picLocks noChangeAspect="1"/>
          </p:cNvPicPr>
          <p:nvPr/>
        </p:nvPicPr>
        <p:blipFill>
          <a:blip r:embed="rId2"/>
          <a:stretch>
            <a:fillRect/>
          </a:stretch>
        </p:blipFill>
        <p:spPr>
          <a:xfrm>
            <a:off x="637706" y="2133600"/>
            <a:ext cx="8173387" cy="4205110"/>
          </a:xfrm>
          <a:prstGeom prst="rect">
            <a:avLst/>
          </a:prstGeom>
        </p:spPr>
      </p:pic>
      <p:sp>
        <p:nvSpPr>
          <p:cNvPr id="22" name="Oval 21">
            <a:extLst>
              <a:ext uri="{FF2B5EF4-FFF2-40B4-BE49-F238E27FC236}">
                <a16:creationId xmlns:a16="http://schemas.microsoft.com/office/drawing/2014/main" id="{7C096DC4-F5A6-420E-A6EA-19EDB6DA89D0}"/>
              </a:ext>
            </a:extLst>
          </p:cNvPr>
          <p:cNvSpPr/>
          <p:nvPr/>
        </p:nvSpPr>
        <p:spPr>
          <a:xfrm rot="2640000">
            <a:off x="3926219" y="5628522"/>
            <a:ext cx="208348" cy="638175"/>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3" name="Oval 22">
            <a:extLst>
              <a:ext uri="{FF2B5EF4-FFF2-40B4-BE49-F238E27FC236}">
                <a16:creationId xmlns:a16="http://schemas.microsoft.com/office/drawing/2014/main" id="{E5597823-56A7-4818-964E-8E7636CAD5F9}"/>
              </a:ext>
            </a:extLst>
          </p:cNvPr>
          <p:cNvSpPr/>
          <p:nvPr/>
        </p:nvSpPr>
        <p:spPr>
          <a:xfrm rot="2640000">
            <a:off x="2783219" y="5616978"/>
            <a:ext cx="208348" cy="638175"/>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4" name="Callout: Line 23">
            <a:extLst>
              <a:ext uri="{FF2B5EF4-FFF2-40B4-BE49-F238E27FC236}">
                <a16:creationId xmlns:a16="http://schemas.microsoft.com/office/drawing/2014/main" id="{D82BCF84-A4F3-44ED-B5F8-B5E68105E0F6}"/>
              </a:ext>
            </a:extLst>
          </p:cNvPr>
          <p:cNvSpPr/>
          <p:nvPr/>
        </p:nvSpPr>
        <p:spPr>
          <a:xfrm>
            <a:off x="5029200" y="2165927"/>
            <a:ext cx="1435235" cy="431000"/>
          </a:xfrm>
          <a:prstGeom prst="borderCallout1">
            <a:avLst>
              <a:gd name="adj1" fmla="val 18750"/>
              <a:gd name="adj2" fmla="val -8333"/>
              <a:gd name="adj3" fmla="val 105528"/>
              <a:gd name="adj4" fmla="val -56449"/>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000" dirty="0"/>
              <a:t>173 336 </a:t>
            </a:r>
            <a:r>
              <a:rPr lang="en-US" sz="1000" dirty="0" err="1"/>
              <a:t>mSDR</a:t>
            </a:r>
            <a:endParaRPr lang="en-US" sz="1000" dirty="0"/>
          </a:p>
          <a:p>
            <a:pPr algn="l"/>
            <a:r>
              <a:rPr lang="en-US" sz="1000" dirty="0"/>
              <a:t>FCC 246 200 </a:t>
            </a:r>
            <a:r>
              <a:rPr lang="en-US" sz="1000" dirty="0" err="1"/>
              <a:t>mSDR</a:t>
            </a:r>
            <a:endParaRPr lang="en-US" sz="1000" dirty="0"/>
          </a:p>
        </p:txBody>
      </p:sp>
      <p:sp>
        <p:nvSpPr>
          <p:cNvPr id="25" name="Callout: Line 24">
            <a:extLst>
              <a:ext uri="{FF2B5EF4-FFF2-40B4-BE49-F238E27FC236}">
                <a16:creationId xmlns:a16="http://schemas.microsoft.com/office/drawing/2014/main" id="{8426859A-04FA-4F3F-9830-577AC4875266}"/>
              </a:ext>
            </a:extLst>
          </p:cNvPr>
          <p:cNvSpPr/>
          <p:nvPr/>
        </p:nvSpPr>
        <p:spPr>
          <a:xfrm>
            <a:off x="7371413" y="3297259"/>
            <a:ext cx="1495893" cy="462156"/>
          </a:xfrm>
          <a:prstGeom prst="borderCallout1">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000" dirty="0"/>
              <a:t>105,337 </a:t>
            </a:r>
            <a:r>
              <a:rPr lang="en-US" sz="1000" dirty="0" err="1"/>
              <a:t>mSDR</a:t>
            </a:r>
            <a:endParaRPr lang="en-US" sz="1000" dirty="0"/>
          </a:p>
          <a:p>
            <a:pPr algn="l"/>
            <a:r>
              <a:rPr lang="en-US" sz="1000" dirty="0"/>
              <a:t>FCC 220,900 </a:t>
            </a:r>
            <a:r>
              <a:rPr lang="en-US" sz="1000" dirty="0" err="1"/>
              <a:t>mSDR</a:t>
            </a:r>
            <a:endParaRPr lang="en-US" sz="1000" dirty="0"/>
          </a:p>
        </p:txBody>
      </p:sp>
      <p:pic>
        <p:nvPicPr>
          <p:cNvPr id="26" name="Picture 25">
            <a:extLst>
              <a:ext uri="{FF2B5EF4-FFF2-40B4-BE49-F238E27FC236}">
                <a16:creationId xmlns:a16="http://schemas.microsoft.com/office/drawing/2014/main" id="{8C1B0FC8-5C11-4FA0-9314-256709BA06A9}"/>
              </a:ext>
            </a:extLst>
          </p:cNvPr>
          <p:cNvPicPr>
            <a:picLocks noChangeAspect="1"/>
          </p:cNvPicPr>
          <p:nvPr/>
        </p:nvPicPr>
        <p:blipFill>
          <a:blip r:embed="rId3"/>
          <a:stretch>
            <a:fillRect/>
          </a:stretch>
        </p:blipFill>
        <p:spPr>
          <a:xfrm>
            <a:off x="1295400" y="3743590"/>
            <a:ext cx="304800" cy="209262"/>
          </a:xfrm>
          <a:prstGeom prst="rect">
            <a:avLst/>
          </a:prstGeom>
        </p:spPr>
      </p:pic>
      <p:pic>
        <p:nvPicPr>
          <p:cNvPr id="27" name="Picture 2" descr="https://www.cia.gov/library/publications/the-world-factbook/graphics/flags/large/tu-lgflag.gif">
            <a:extLst>
              <a:ext uri="{FF2B5EF4-FFF2-40B4-BE49-F238E27FC236}">
                <a16:creationId xmlns:a16="http://schemas.microsoft.com/office/drawing/2014/main" id="{6E430E5F-E3A1-4020-AFDB-3DD37C180A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4003449"/>
            <a:ext cx="304800" cy="20360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E771A722-E037-4617-AC12-E46AEC8284AC}"/>
              </a:ext>
            </a:extLst>
          </p:cNvPr>
          <p:cNvPicPr>
            <a:picLocks noChangeAspect="1"/>
          </p:cNvPicPr>
          <p:nvPr/>
        </p:nvPicPr>
        <p:blipFill>
          <a:blip r:embed="rId5"/>
          <a:stretch>
            <a:fillRect/>
          </a:stretch>
        </p:blipFill>
        <p:spPr>
          <a:xfrm>
            <a:off x="1295400" y="4257627"/>
            <a:ext cx="304814" cy="203656"/>
          </a:xfrm>
          <a:prstGeom prst="rect">
            <a:avLst/>
          </a:prstGeom>
        </p:spPr>
      </p:pic>
      <p:pic>
        <p:nvPicPr>
          <p:cNvPr id="29" name="Picture 2" descr="https://www.cia.gov/library/publications/the-world-factbook/graphics/flags/large/tu-lgflag.gif">
            <a:extLst>
              <a:ext uri="{FF2B5EF4-FFF2-40B4-BE49-F238E27FC236}">
                <a16:creationId xmlns:a16="http://schemas.microsoft.com/office/drawing/2014/main" id="{9B8F9F00-79CE-4924-9A4D-42496A73AFC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9800" y="5105400"/>
            <a:ext cx="304800" cy="203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162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81329"/>
            <a:ext cx="8305800" cy="4614671"/>
          </a:xfrm>
        </p:spPr>
        <p:txBody>
          <a:bodyPr>
            <a:normAutofit/>
          </a:bodyPr>
          <a:lstStyle/>
          <a:p>
            <a:pPr>
              <a:buFont typeface="Wingdings" panose="05000000000000000000" pitchFamily="2" charset="2"/>
              <a:buChar char="§"/>
            </a:pPr>
            <a:r>
              <a:rPr lang="en-US" sz="1800" b="1" dirty="0">
                <a:solidFill>
                  <a:schemeClr val="accent1">
                    <a:lumMod val="75000"/>
                  </a:schemeClr>
                </a:solidFill>
              </a:rPr>
              <a:t>Largest borrowers</a:t>
            </a:r>
            <a:r>
              <a:rPr lang="en-US" sz="1800" dirty="0">
                <a:solidFill>
                  <a:schemeClr val="accent1">
                    <a:lumMod val="75000"/>
                  </a:schemeClr>
                </a:solidFill>
              </a:rPr>
              <a:t>: the regional composition of the members with the largest non-concessional programs changed substantially during the global financial crisis</a:t>
            </a:r>
          </a:p>
          <a:p>
            <a:pPr>
              <a:lnSpc>
                <a:spcPct val="120000"/>
              </a:lnSpc>
              <a:buFont typeface="Wingdings" panose="05000000000000000000" pitchFamily="2" charset="2"/>
              <a:buChar char="§"/>
            </a:pPr>
            <a:endParaRPr lang="en-US" sz="2600" dirty="0">
              <a:solidFill>
                <a:schemeClr val="accent1">
                  <a:lumMod val="75000"/>
                </a:schemeClr>
              </a:solidFill>
            </a:endParaRPr>
          </a:p>
          <a:p>
            <a:pPr>
              <a:lnSpc>
                <a:spcPct val="120000"/>
              </a:lnSpc>
              <a:buFont typeface="Wingdings" panose="05000000000000000000" pitchFamily="2" charset="2"/>
              <a:buChar char="§"/>
            </a:pPr>
            <a:endParaRPr lang="en-US" sz="3300" dirty="0">
              <a:solidFill>
                <a:schemeClr val="accent1">
                  <a:lumMod val="75000"/>
                </a:schemeClr>
              </a:solidFill>
            </a:endParaRPr>
          </a:p>
          <a:p>
            <a:pPr>
              <a:lnSpc>
                <a:spcPct val="120000"/>
              </a:lnSpc>
              <a:buFont typeface="Wingdings" panose="05000000000000000000" pitchFamily="2" charset="2"/>
              <a:buChar char="§"/>
            </a:pPr>
            <a:endParaRPr lang="en-US" sz="3000" dirty="0">
              <a:solidFill>
                <a:schemeClr val="accent1">
                  <a:lumMod val="75000"/>
                </a:schemeClr>
              </a:solidFill>
            </a:endParaRPr>
          </a:p>
          <a:p>
            <a:endParaRPr lang="en-US" sz="3000" dirty="0">
              <a:solidFill>
                <a:schemeClr val="accent1">
                  <a:lumMod val="75000"/>
                </a:schemeClr>
              </a:solidFill>
            </a:endParaRPr>
          </a:p>
          <a:p>
            <a:endParaRPr lang="en-US" sz="3000" dirty="0">
              <a:solidFill>
                <a:schemeClr val="accent1">
                  <a:lumMod val="75000"/>
                </a:schemeClr>
              </a:solidFill>
            </a:endParaRPr>
          </a:p>
          <a:p>
            <a:endParaRPr lang="en-US" dirty="0"/>
          </a:p>
        </p:txBody>
      </p:sp>
      <p:sp>
        <p:nvSpPr>
          <p:cNvPr id="7" name="Content Placeholder 2"/>
          <p:cNvSpPr txBox="1">
            <a:spLocks/>
          </p:cNvSpPr>
          <p:nvPr/>
        </p:nvSpPr>
        <p:spPr>
          <a:xfrm>
            <a:off x="762000" y="304801"/>
            <a:ext cx="7924800" cy="990599"/>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120650" marR="0" lvl="0" indent="-11113" defTabSz="914400" rtl="0" eaLnBrk="1" fontAlgn="auto" latinLnBrk="0" hangingPunct="1">
              <a:lnSpc>
                <a:spcPct val="100000"/>
              </a:lnSpc>
              <a:spcBef>
                <a:spcPts val="400"/>
              </a:spcBef>
              <a:spcAft>
                <a:spcPts val="0"/>
              </a:spcAft>
              <a:buClr>
                <a:schemeClr val="accent1"/>
              </a:buClr>
              <a:buSzPct val="68000"/>
              <a:tabLst/>
              <a:defRPr/>
            </a:pPr>
            <a:r>
              <a:rPr lang="en-US" sz="2400" b="1" dirty="0">
                <a:solidFill>
                  <a:schemeClr val="accent1">
                    <a:lumMod val="75000"/>
                  </a:schemeClr>
                </a:solidFill>
              </a:rPr>
              <a:t>V. Tasks - l</a:t>
            </a:r>
            <a:r>
              <a:rPr lang="en-US" sz="2400" b="1" noProof="0" dirty="0">
                <a:solidFill>
                  <a:schemeClr val="accent1">
                    <a:lumMod val="75000"/>
                  </a:schemeClr>
                </a:solidFill>
              </a:rPr>
              <a:t>ending</a:t>
            </a:r>
            <a:endParaRPr kumimoji="0" lang="en-US" sz="2400" b="1" i="0" u="none" strike="noStrike" kern="1200" cap="none" spc="0" normalizeH="0" baseline="0" noProof="0" dirty="0">
              <a:ln>
                <a:noFill/>
              </a:ln>
              <a:solidFill>
                <a:schemeClr val="accent1">
                  <a:lumMod val="75000"/>
                </a:schemeClr>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graphicFrame>
        <p:nvGraphicFramePr>
          <p:cNvPr id="3" name="Table 2"/>
          <p:cNvGraphicFramePr>
            <a:graphicFrameLocks noGrp="1"/>
          </p:cNvGraphicFramePr>
          <p:nvPr>
            <p:extLst/>
          </p:nvPr>
        </p:nvGraphicFramePr>
        <p:xfrm>
          <a:off x="1569396" y="2667000"/>
          <a:ext cx="6005208" cy="3078480"/>
        </p:xfrm>
        <a:graphic>
          <a:graphicData uri="http://schemas.openxmlformats.org/drawingml/2006/table">
            <a:tbl>
              <a:tblPr firstRow="1" bandRow="1">
                <a:tableStyleId>{5C22544A-7EE6-4342-B048-85BDC9FD1C3A}</a:tableStyleId>
              </a:tblPr>
              <a:tblGrid>
                <a:gridCol w="2001736">
                  <a:extLst>
                    <a:ext uri="{9D8B030D-6E8A-4147-A177-3AD203B41FA5}">
                      <a16:colId xmlns:a16="http://schemas.microsoft.com/office/drawing/2014/main" val="287885191"/>
                    </a:ext>
                  </a:extLst>
                </a:gridCol>
                <a:gridCol w="2001736">
                  <a:extLst>
                    <a:ext uri="{9D8B030D-6E8A-4147-A177-3AD203B41FA5}">
                      <a16:colId xmlns:a16="http://schemas.microsoft.com/office/drawing/2014/main" val="4121212149"/>
                    </a:ext>
                  </a:extLst>
                </a:gridCol>
                <a:gridCol w="2001736">
                  <a:extLst>
                    <a:ext uri="{9D8B030D-6E8A-4147-A177-3AD203B41FA5}">
                      <a16:colId xmlns:a16="http://schemas.microsoft.com/office/drawing/2014/main" val="1660097701"/>
                    </a:ext>
                  </a:extLst>
                </a:gridCol>
              </a:tblGrid>
              <a:tr h="241540">
                <a:tc>
                  <a:txBody>
                    <a:bodyPr/>
                    <a:lstStyle/>
                    <a:p>
                      <a:pPr algn="ctr"/>
                      <a:r>
                        <a:rPr lang="en-US" sz="1600" dirty="0"/>
                        <a:t>02/2008</a:t>
                      </a:r>
                      <a:endParaRPr lang="en-US" sz="1600" dirty="0">
                        <a:solidFill>
                          <a:schemeClr val="accent1">
                            <a:lumMod val="75000"/>
                          </a:schemeClr>
                        </a:solidFill>
                      </a:endParaRPr>
                    </a:p>
                  </a:txBody>
                  <a:tcPr/>
                </a:tc>
                <a:tc>
                  <a:txBody>
                    <a:bodyPr/>
                    <a:lstStyle/>
                    <a:p>
                      <a:pPr algn="ctr"/>
                      <a:r>
                        <a:rPr lang="en-US" sz="1600" dirty="0"/>
                        <a:t>05/2011</a:t>
                      </a:r>
                      <a:endParaRPr lang="en-US" sz="1600" dirty="0">
                        <a:solidFill>
                          <a:schemeClr val="accent1">
                            <a:lumMod val="75000"/>
                          </a:schemeClr>
                        </a:solidFill>
                      </a:endParaRPr>
                    </a:p>
                  </a:txBody>
                  <a:tcPr/>
                </a:tc>
                <a:tc>
                  <a:txBody>
                    <a:bodyPr/>
                    <a:lstStyle/>
                    <a:p>
                      <a:pPr algn="ctr"/>
                      <a:r>
                        <a:rPr lang="en-US" sz="1600" dirty="0"/>
                        <a:t>02/2018</a:t>
                      </a:r>
                      <a:endParaRPr lang="en-US" sz="1600" dirty="0">
                        <a:solidFill>
                          <a:schemeClr val="accent1">
                            <a:lumMod val="75000"/>
                          </a:schemeClr>
                        </a:solidFill>
                      </a:endParaRPr>
                    </a:p>
                  </a:txBody>
                  <a:tcPr/>
                </a:tc>
                <a:extLst>
                  <a:ext uri="{0D108BD9-81ED-4DB2-BD59-A6C34878D82A}">
                    <a16:rowId xmlns:a16="http://schemas.microsoft.com/office/drawing/2014/main" val="3810468757"/>
                  </a:ext>
                </a:extLst>
              </a:tr>
              <a:tr h="378412">
                <a:tc>
                  <a:txBody>
                    <a:bodyPr/>
                    <a:lstStyle/>
                    <a:p>
                      <a:pPr algn="ctr"/>
                      <a:r>
                        <a:rPr lang="en-US" sz="1600" dirty="0">
                          <a:solidFill>
                            <a:schemeClr val="accent1">
                              <a:lumMod val="75000"/>
                            </a:schemeClr>
                          </a:solidFill>
                        </a:rPr>
                        <a:t>Turkey </a:t>
                      </a:r>
                    </a:p>
                    <a:p>
                      <a:pPr algn="ctr"/>
                      <a:r>
                        <a:rPr lang="en-US" sz="1400" baseline="0" dirty="0">
                          <a:solidFill>
                            <a:schemeClr val="accent1">
                              <a:lumMod val="75000"/>
                            </a:schemeClr>
                          </a:solidFill>
                        </a:rPr>
                        <a:t>6 662 </a:t>
                      </a:r>
                      <a:r>
                        <a:rPr lang="en-US" sz="1400" baseline="0" dirty="0" err="1">
                          <a:solidFill>
                            <a:schemeClr val="accent1">
                              <a:lumMod val="75000"/>
                            </a:schemeClr>
                          </a:solidFill>
                        </a:rPr>
                        <a:t>mSDR</a:t>
                      </a:r>
                      <a:endParaRPr lang="en-US" sz="1400" dirty="0">
                        <a:solidFill>
                          <a:schemeClr val="accent1">
                            <a:lumMod val="75000"/>
                          </a:schemeClr>
                        </a:solidFill>
                      </a:endParaRPr>
                    </a:p>
                  </a:txBody>
                  <a:tcPr/>
                </a:tc>
                <a:tc>
                  <a:txBody>
                    <a:bodyPr/>
                    <a:lstStyle/>
                    <a:p>
                      <a:pPr algn="ctr"/>
                      <a:r>
                        <a:rPr lang="en-US" sz="1600" dirty="0">
                          <a:solidFill>
                            <a:schemeClr val="accent1">
                              <a:lumMod val="75000"/>
                            </a:schemeClr>
                          </a:solidFill>
                        </a:rPr>
                        <a:t>Greece</a:t>
                      </a:r>
                    </a:p>
                    <a:p>
                      <a:pPr algn="ctr"/>
                      <a:r>
                        <a:rPr lang="en-US" sz="1400" dirty="0">
                          <a:solidFill>
                            <a:schemeClr val="accent1">
                              <a:lumMod val="75000"/>
                            </a:schemeClr>
                          </a:solidFill>
                        </a:rPr>
                        <a:t>26</a:t>
                      </a:r>
                      <a:r>
                        <a:rPr lang="en-US" sz="1400" baseline="0" dirty="0">
                          <a:solidFill>
                            <a:schemeClr val="accent1">
                              <a:lumMod val="75000"/>
                            </a:schemeClr>
                          </a:solidFill>
                        </a:rPr>
                        <a:t> </a:t>
                      </a:r>
                      <a:r>
                        <a:rPr lang="en-US" sz="1400" dirty="0">
                          <a:solidFill>
                            <a:schemeClr val="accent1">
                              <a:lumMod val="75000"/>
                            </a:schemeClr>
                          </a:solidFill>
                        </a:rPr>
                        <a:t>432 </a:t>
                      </a:r>
                      <a:r>
                        <a:rPr lang="en-US" sz="1400" dirty="0" err="1">
                          <a:solidFill>
                            <a:schemeClr val="accent1">
                              <a:lumMod val="75000"/>
                            </a:schemeClr>
                          </a:solidFill>
                        </a:rPr>
                        <a:t>mSDR</a:t>
                      </a:r>
                      <a:endParaRPr lang="en-US" sz="1400" dirty="0">
                        <a:solidFill>
                          <a:schemeClr val="accent1">
                            <a:lumMod val="75000"/>
                          </a:schemeClr>
                        </a:solidFill>
                      </a:endParaRPr>
                    </a:p>
                  </a:txBody>
                  <a:tcPr/>
                </a:tc>
                <a:tc>
                  <a:txBody>
                    <a:bodyPr/>
                    <a:lstStyle/>
                    <a:p>
                      <a:pPr algn="ctr"/>
                      <a:r>
                        <a:rPr lang="en-US" sz="1600" dirty="0">
                          <a:solidFill>
                            <a:schemeClr val="accent1">
                              <a:lumMod val="75000"/>
                            </a:schemeClr>
                          </a:solidFill>
                        </a:rPr>
                        <a:t>Ukraine</a:t>
                      </a:r>
                    </a:p>
                    <a:p>
                      <a:pPr algn="ctr"/>
                      <a:r>
                        <a:rPr lang="en-US" sz="1400" dirty="0">
                          <a:solidFill>
                            <a:schemeClr val="accent1">
                              <a:lumMod val="75000"/>
                            </a:schemeClr>
                          </a:solidFill>
                        </a:rPr>
                        <a:t>12</a:t>
                      </a:r>
                      <a:r>
                        <a:rPr lang="en-US" sz="1400" baseline="0" dirty="0">
                          <a:solidFill>
                            <a:schemeClr val="accent1">
                              <a:lumMod val="75000"/>
                            </a:schemeClr>
                          </a:solidFill>
                        </a:rPr>
                        <a:t> </a:t>
                      </a:r>
                      <a:r>
                        <a:rPr lang="en-US" sz="1400" dirty="0">
                          <a:solidFill>
                            <a:schemeClr val="accent1">
                              <a:lumMod val="75000"/>
                            </a:schemeClr>
                          </a:solidFill>
                        </a:rPr>
                        <a:t>348 </a:t>
                      </a:r>
                      <a:r>
                        <a:rPr lang="en-US" sz="1400" dirty="0" err="1">
                          <a:solidFill>
                            <a:schemeClr val="accent1">
                              <a:lumMod val="75000"/>
                            </a:schemeClr>
                          </a:solidFill>
                        </a:rPr>
                        <a:t>mSDR</a:t>
                      </a:r>
                      <a:endParaRPr lang="en-US" sz="1400" dirty="0">
                        <a:solidFill>
                          <a:schemeClr val="accent1">
                            <a:lumMod val="75000"/>
                          </a:schemeClr>
                        </a:solidFill>
                      </a:endParaRPr>
                    </a:p>
                  </a:txBody>
                  <a:tcPr/>
                </a:tc>
                <a:extLst>
                  <a:ext uri="{0D108BD9-81ED-4DB2-BD59-A6C34878D82A}">
                    <a16:rowId xmlns:a16="http://schemas.microsoft.com/office/drawing/2014/main" val="3266829295"/>
                  </a:ext>
                </a:extLst>
              </a:tr>
              <a:tr h="378412">
                <a:tc>
                  <a:txBody>
                    <a:bodyPr/>
                    <a:lstStyle/>
                    <a:p>
                      <a:pPr algn="ctr"/>
                      <a:r>
                        <a:rPr lang="en-US" sz="1600" dirty="0">
                          <a:solidFill>
                            <a:schemeClr val="accent1">
                              <a:lumMod val="75000"/>
                            </a:schemeClr>
                          </a:solidFill>
                        </a:rPr>
                        <a:t>Iraq</a:t>
                      </a:r>
                    </a:p>
                    <a:p>
                      <a:pPr algn="ctr"/>
                      <a:r>
                        <a:rPr lang="en-US" sz="1400" dirty="0">
                          <a:solidFill>
                            <a:schemeClr val="accent1">
                              <a:lumMod val="75000"/>
                            </a:schemeClr>
                          </a:solidFill>
                        </a:rPr>
                        <a:t>475</a:t>
                      </a:r>
                      <a:r>
                        <a:rPr lang="en-US" sz="1400" baseline="0" dirty="0">
                          <a:solidFill>
                            <a:schemeClr val="accent1">
                              <a:lumMod val="75000"/>
                            </a:schemeClr>
                          </a:solidFill>
                        </a:rPr>
                        <a:t> </a:t>
                      </a:r>
                      <a:r>
                        <a:rPr lang="en-US" sz="1400" dirty="0" err="1">
                          <a:solidFill>
                            <a:schemeClr val="accent1">
                              <a:lumMod val="75000"/>
                            </a:schemeClr>
                          </a:solidFill>
                        </a:rPr>
                        <a:t>mSDR</a:t>
                      </a:r>
                      <a:endParaRPr lang="en-US" sz="1400" dirty="0">
                        <a:solidFill>
                          <a:schemeClr val="accent1">
                            <a:lumMod val="75000"/>
                          </a:schemeClr>
                        </a:solidFill>
                      </a:endParaRPr>
                    </a:p>
                  </a:txBody>
                  <a:tcPr/>
                </a:tc>
                <a:tc>
                  <a:txBody>
                    <a:bodyPr/>
                    <a:lstStyle/>
                    <a:p>
                      <a:pPr algn="ctr"/>
                      <a:r>
                        <a:rPr lang="en-US" sz="1600" dirty="0">
                          <a:solidFill>
                            <a:schemeClr val="accent1">
                              <a:lumMod val="75000"/>
                            </a:schemeClr>
                          </a:solidFill>
                        </a:rPr>
                        <a:t>Portugal</a:t>
                      </a:r>
                    </a:p>
                    <a:p>
                      <a:pPr algn="ctr"/>
                      <a:r>
                        <a:rPr lang="en-US" sz="1400" dirty="0">
                          <a:solidFill>
                            <a:schemeClr val="accent1">
                              <a:lumMod val="75000"/>
                            </a:schemeClr>
                          </a:solidFill>
                        </a:rPr>
                        <a:t>23</a:t>
                      </a:r>
                      <a:r>
                        <a:rPr lang="en-US" sz="1400" baseline="0" dirty="0">
                          <a:solidFill>
                            <a:schemeClr val="accent1">
                              <a:lumMod val="75000"/>
                            </a:schemeClr>
                          </a:solidFill>
                        </a:rPr>
                        <a:t> </a:t>
                      </a:r>
                      <a:r>
                        <a:rPr lang="en-US" sz="1400" dirty="0">
                          <a:solidFill>
                            <a:schemeClr val="accent1">
                              <a:lumMod val="75000"/>
                            </a:schemeClr>
                          </a:solidFill>
                        </a:rPr>
                        <a:t>742 </a:t>
                      </a:r>
                      <a:r>
                        <a:rPr lang="en-US" sz="1400" dirty="0" err="1">
                          <a:solidFill>
                            <a:schemeClr val="accent1">
                              <a:lumMod val="75000"/>
                            </a:schemeClr>
                          </a:solidFill>
                        </a:rPr>
                        <a:t>mSDR</a:t>
                      </a:r>
                      <a:endParaRPr lang="en-US" sz="1400" dirty="0">
                        <a:solidFill>
                          <a:schemeClr val="accent1">
                            <a:lumMod val="75000"/>
                          </a:schemeClr>
                        </a:solidFill>
                      </a:endParaRPr>
                    </a:p>
                  </a:txBody>
                  <a:tcPr/>
                </a:tc>
                <a:tc>
                  <a:txBody>
                    <a:bodyPr/>
                    <a:lstStyle/>
                    <a:p>
                      <a:pPr algn="ctr"/>
                      <a:r>
                        <a:rPr lang="en-US" sz="1600" dirty="0">
                          <a:solidFill>
                            <a:schemeClr val="accent1">
                              <a:lumMod val="75000"/>
                            </a:schemeClr>
                          </a:solidFill>
                        </a:rPr>
                        <a:t>Egypt</a:t>
                      </a:r>
                    </a:p>
                    <a:p>
                      <a:pPr algn="ctr"/>
                      <a:r>
                        <a:rPr lang="en-US" sz="1400" dirty="0">
                          <a:solidFill>
                            <a:schemeClr val="accent1">
                              <a:lumMod val="75000"/>
                            </a:schemeClr>
                          </a:solidFill>
                        </a:rPr>
                        <a:t>8</a:t>
                      </a:r>
                      <a:r>
                        <a:rPr lang="en-US" sz="1400" baseline="0" dirty="0">
                          <a:solidFill>
                            <a:schemeClr val="accent1">
                              <a:lumMod val="75000"/>
                            </a:schemeClr>
                          </a:solidFill>
                        </a:rPr>
                        <a:t> </a:t>
                      </a:r>
                      <a:r>
                        <a:rPr lang="en-US" sz="1400" dirty="0">
                          <a:solidFill>
                            <a:schemeClr val="accent1">
                              <a:lumMod val="75000"/>
                            </a:schemeClr>
                          </a:solidFill>
                        </a:rPr>
                        <a:t>597 </a:t>
                      </a:r>
                      <a:r>
                        <a:rPr lang="en-US" sz="1400" dirty="0" err="1">
                          <a:solidFill>
                            <a:schemeClr val="accent1">
                              <a:lumMod val="75000"/>
                            </a:schemeClr>
                          </a:solidFill>
                        </a:rPr>
                        <a:t>mSDR</a:t>
                      </a:r>
                      <a:endParaRPr lang="en-US" sz="1400" dirty="0">
                        <a:solidFill>
                          <a:schemeClr val="accent1">
                            <a:lumMod val="75000"/>
                          </a:schemeClr>
                        </a:solidFill>
                      </a:endParaRPr>
                    </a:p>
                  </a:txBody>
                  <a:tcPr/>
                </a:tc>
                <a:extLst>
                  <a:ext uri="{0D108BD9-81ED-4DB2-BD59-A6C34878D82A}">
                    <a16:rowId xmlns:a16="http://schemas.microsoft.com/office/drawing/2014/main" val="305299597"/>
                  </a:ext>
                </a:extLst>
              </a:tr>
              <a:tr h="378412">
                <a:tc>
                  <a:txBody>
                    <a:bodyPr/>
                    <a:lstStyle/>
                    <a:p>
                      <a:pPr algn="ctr"/>
                      <a:r>
                        <a:rPr lang="en-US" sz="1600" dirty="0">
                          <a:solidFill>
                            <a:schemeClr val="accent1">
                              <a:lumMod val="75000"/>
                            </a:schemeClr>
                          </a:solidFill>
                        </a:rPr>
                        <a:t>Peru</a:t>
                      </a:r>
                    </a:p>
                    <a:p>
                      <a:pPr algn="ctr"/>
                      <a:r>
                        <a:rPr lang="en-US" sz="1400" dirty="0">
                          <a:solidFill>
                            <a:schemeClr val="accent1">
                              <a:lumMod val="75000"/>
                            </a:schemeClr>
                          </a:solidFill>
                        </a:rPr>
                        <a:t>172 </a:t>
                      </a:r>
                      <a:r>
                        <a:rPr lang="en-US" sz="1400" dirty="0" err="1">
                          <a:solidFill>
                            <a:schemeClr val="accent1">
                              <a:lumMod val="75000"/>
                            </a:schemeClr>
                          </a:solidFill>
                        </a:rPr>
                        <a:t>mSDR</a:t>
                      </a:r>
                      <a:endParaRPr lang="en-US" sz="1400" dirty="0">
                        <a:solidFill>
                          <a:schemeClr val="accent1">
                            <a:lumMod val="75000"/>
                          </a:schemeClr>
                        </a:solidFill>
                      </a:endParaRPr>
                    </a:p>
                  </a:txBody>
                  <a:tcPr/>
                </a:tc>
                <a:tc>
                  <a:txBody>
                    <a:bodyPr/>
                    <a:lstStyle/>
                    <a:p>
                      <a:pPr algn="ctr"/>
                      <a:r>
                        <a:rPr lang="en-US" sz="1600" dirty="0">
                          <a:solidFill>
                            <a:schemeClr val="accent1">
                              <a:lumMod val="75000"/>
                            </a:schemeClr>
                          </a:solidFill>
                        </a:rPr>
                        <a:t>Ireland</a:t>
                      </a:r>
                    </a:p>
                    <a:p>
                      <a:pPr algn="ctr"/>
                      <a:r>
                        <a:rPr lang="en-US" sz="1400" dirty="0">
                          <a:solidFill>
                            <a:schemeClr val="accent1">
                              <a:lumMod val="75000"/>
                            </a:schemeClr>
                          </a:solidFill>
                        </a:rPr>
                        <a:t>19</a:t>
                      </a:r>
                      <a:r>
                        <a:rPr lang="en-US" sz="1400" baseline="0" dirty="0">
                          <a:solidFill>
                            <a:schemeClr val="accent1">
                              <a:lumMod val="75000"/>
                            </a:schemeClr>
                          </a:solidFill>
                        </a:rPr>
                        <a:t> </a:t>
                      </a:r>
                      <a:r>
                        <a:rPr lang="en-US" sz="1400" dirty="0">
                          <a:solidFill>
                            <a:schemeClr val="accent1">
                              <a:lumMod val="75000"/>
                            </a:schemeClr>
                          </a:solidFill>
                        </a:rPr>
                        <a:t>466 </a:t>
                      </a:r>
                      <a:r>
                        <a:rPr lang="en-US" sz="1400" dirty="0" err="1">
                          <a:solidFill>
                            <a:schemeClr val="accent1">
                              <a:lumMod val="75000"/>
                            </a:schemeClr>
                          </a:solidFill>
                        </a:rPr>
                        <a:t>mSDR</a:t>
                      </a:r>
                      <a:endParaRPr lang="en-US" sz="1400" dirty="0">
                        <a:solidFill>
                          <a:schemeClr val="accent1">
                            <a:lumMod val="75000"/>
                          </a:schemeClr>
                        </a:solidFill>
                      </a:endParaRPr>
                    </a:p>
                  </a:txBody>
                  <a:tcPr/>
                </a:tc>
                <a:tc>
                  <a:txBody>
                    <a:bodyPr/>
                    <a:lstStyle/>
                    <a:p>
                      <a:pPr algn="ctr"/>
                      <a:r>
                        <a:rPr lang="en-US" sz="1600" dirty="0">
                          <a:solidFill>
                            <a:schemeClr val="accent1">
                              <a:lumMod val="75000"/>
                            </a:schemeClr>
                          </a:solidFill>
                        </a:rPr>
                        <a:t>Iraq</a:t>
                      </a:r>
                    </a:p>
                    <a:p>
                      <a:pPr algn="ctr"/>
                      <a:r>
                        <a:rPr lang="en-US" sz="1400" dirty="0">
                          <a:solidFill>
                            <a:schemeClr val="accent1">
                              <a:lumMod val="75000"/>
                            </a:schemeClr>
                          </a:solidFill>
                        </a:rPr>
                        <a:t>3</a:t>
                      </a:r>
                      <a:r>
                        <a:rPr lang="en-US" sz="1400" baseline="0" dirty="0">
                          <a:solidFill>
                            <a:schemeClr val="accent1">
                              <a:lumMod val="75000"/>
                            </a:schemeClr>
                          </a:solidFill>
                        </a:rPr>
                        <a:t> </a:t>
                      </a:r>
                      <a:r>
                        <a:rPr lang="en-US" sz="1400" dirty="0">
                          <a:solidFill>
                            <a:schemeClr val="accent1">
                              <a:lumMod val="75000"/>
                            </a:schemeClr>
                          </a:solidFill>
                        </a:rPr>
                        <a:t>831 </a:t>
                      </a:r>
                      <a:r>
                        <a:rPr lang="en-US" sz="1400" dirty="0" err="1">
                          <a:solidFill>
                            <a:schemeClr val="accent1">
                              <a:lumMod val="75000"/>
                            </a:schemeClr>
                          </a:solidFill>
                        </a:rPr>
                        <a:t>mSDR</a:t>
                      </a:r>
                      <a:endParaRPr lang="en-US" sz="1400" dirty="0">
                        <a:solidFill>
                          <a:schemeClr val="accent1">
                            <a:lumMod val="75000"/>
                          </a:schemeClr>
                        </a:solidFill>
                      </a:endParaRPr>
                    </a:p>
                  </a:txBody>
                  <a:tcPr/>
                </a:tc>
                <a:extLst>
                  <a:ext uri="{0D108BD9-81ED-4DB2-BD59-A6C34878D82A}">
                    <a16:rowId xmlns:a16="http://schemas.microsoft.com/office/drawing/2014/main" val="1097817996"/>
                  </a:ext>
                </a:extLst>
              </a:tr>
              <a:tr h="378412">
                <a:tc>
                  <a:txBody>
                    <a:bodyPr/>
                    <a:lstStyle/>
                    <a:p>
                      <a:pPr algn="ctr"/>
                      <a:r>
                        <a:rPr lang="en-US" sz="1600" dirty="0">
                          <a:solidFill>
                            <a:schemeClr val="accent1">
                              <a:lumMod val="75000"/>
                            </a:schemeClr>
                          </a:solidFill>
                        </a:rPr>
                        <a:t>Gabon</a:t>
                      </a:r>
                    </a:p>
                    <a:p>
                      <a:pPr algn="ctr"/>
                      <a:r>
                        <a:rPr lang="en-US" sz="1400" dirty="0">
                          <a:solidFill>
                            <a:schemeClr val="accent1">
                              <a:lumMod val="75000"/>
                            </a:schemeClr>
                          </a:solidFill>
                        </a:rPr>
                        <a:t>77 </a:t>
                      </a:r>
                      <a:r>
                        <a:rPr lang="en-US" sz="1400" dirty="0" err="1">
                          <a:solidFill>
                            <a:schemeClr val="accent1">
                              <a:lumMod val="75000"/>
                            </a:schemeClr>
                          </a:solidFill>
                        </a:rPr>
                        <a:t>mSDR</a:t>
                      </a:r>
                      <a:endParaRPr lang="en-US" sz="1400" dirty="0">
                        <a:solidFill>
                          <a:schemeClr val="accent1">
                            <a:lumMod val="75000"/>
                          </a:schemeClr>
                        </a:solidFill>
                      </a:endParaRPr>
                    </a:p>
                  </a:txBody>
                  <a:tcPr/>
                </a:tc>
                <a:tc>
                  <a:txBody>
                    <a:bodyPr/>
                    <a:lstStyle/>
                    <a:p>
                      <a:pPr algn="ctr"/>
                      <a:r>
                        <a:rPr lang="en-US" sz="1600" dirty="0">
                          <a:solidFill>
                            <a:schemeClr val="accent1">
                              <a:lumMod val="75000"/>
                            </a:schemeClr>
                          </a:solidFill>
                        </a:rPr>
                        <a:t>Ukraine</a:t>
                      </a:r>
                    </a:p>
                    <a:p>
                      <a:pPr algn="ctr"/>
                      <a:r>
                        <a:rPr lang="en-US" sz="1400" dirty="0">
                          <a:solidFill>
                            <a:schemeClr val="accent1">
                              <a:lumMod val="75000"/>
                            </a:schemeClr>
                          </a:solidFill>
                        </a:rPr>
                        <a:t>10</a:t>
                      </a:r>
                      <a:r>
                        <a:rPr lang="en-US" sz="1400" baseline="0" dirty="0">
                          <a:solidFill>
                            <a:schemeClr val="accent1">
                              <a:lumMod val="75000"/>
                            </a:schemeClr>
                          </a:solidFill>
                        </a:rPr>
                        <a:t> </a:t>
                      </a:r>
                      <a:r>
                        <a:rPr lang="en-US" sz="1400" dirty="0">
                          <a:solidFill>
                            <a:schemeClr val="accent1">
                              <a:lumMod val="75000"/>
                            </a:schemeClr>
                          </a:solidFill>
                        </a:rPr>
                        <a:t>000 </a:t>
                      </a:r>
                      <a:r>
                        <a:rPr lang="en-US" sz="1400" dirty="0" err="1">
                          <a:solidFill>
                            <a:schemeClr val="accent1">
                              <a:lumMod val="75000"/>
                            </a:schemeClr>
                          </a:solidFill>
                        </a:rPr>
                        <a:t>mSDR</a:t>
                      </a:r>
                      <a:endParaRPr lang="en-US" sz="1400" dirty="0">
                        <a:solidFill>
                          <a:schemeClr val="accent1">
                            <a:lumMod val="75000"/>
                          </a:schemeClr>
                        </a:solidFill>
                      </a:endParaRPr>
                    </a:p>
                  </a:txBody>
                  <a:tcPr/>
                </a:tc>
                <a:tc>
                  <a:txBody>
                    <a:bodyPr/>
                    <a:lstStyle/>
                    <a:p>
                      <a:pPr algn="ctr"/>
                      <a:r>
                        <a:rPr lang="en-US" sz="1600" dirty="0">
                          <a:solidFill>
                            <a:schemeClr val="accent1">
                              <a:lumMod val="75000"/>
                            </a:schemeClr>
                          </a:solidFill>
                        </a:rPr>
                        <a:t>Tunisia</a:t>
                      </a:r>
                    </a:p>
                    <a:p>
                      <a:pPr algn="ctr"/>
                      <a:r>
                        <a:rPr lang="en-US" sz="1400" dirty="0">
                          <a:solidFill>
                            <a:schemeClr val="accent1">
                              <a:lumMod val="75000"/>
                            </a:schemeClr>
                          </a:solidFill>
                        </a:rPr>
                        <a:t>2</a:t>
                      </a:r>
                      <a:r>
                        <a:rPr lang="en-US" sz="1400" baseline="0" dirty="0">
                          <a:solidFill>
                            <a:schemeClr val="accent1">
                              <a:lumMod val="75000"/>
                            </a:schemeClr>
                          </a:solidFill>
                        </a:rPr>
                        <a:t> </a:t>
                      </a:r>
                      <a:r>
                        <a:rPr lang="en-US" sz="1400" dirty="0">
                          <a:solidFill>
                            <a:schemeClr val="accent1">
                              <a:lumMod val="75000"/>
                            </a:schemeClr>
                          </a:solidFill>
                        </a:rPr>
                        <a:t>046 </a:t>
                      </a:r>
                      <a:r>
                        <a:rPr lang="en-US" sz="1400" dirty="0" err="1">
                          <a:solidFill>
                            <a:schemeClr val="accent1">
                              <a:lumMod val="75000"/>
                            </a:schemeClr>
                          </a:solidFill>
                        </a:rPr>
                        <a:t>mSDR</a:t>
                      </a:r>
                      <a:endParaRPr lang="en-US" sz="1400" dirty="0">
                        <a:solidFill>
                          <a:schemeClr val="accent1">
                            <a:lumMod val="75000"/>
                          </a:schemeClr>
                        </a:solidFill>
                      </a:endParaRPr>
                    </a:p>
                  </a:txBody>
                  <a:tcPr/>
                </a:tc>
                <a:extLst>
                  <a:ext uri="{0D108BD9-81ED-4DB2-BD59-A6C34878D82A}">
                    <a16:rowId xmlns:a16="http://schemas.microsoft.com/office/drawing/2014/main" val="2518819296"/>
                  </a:ext>
                </a:extLst>
              </a:tr>
              <a:tr h="378412">
                <a:tc>
                  <a:txBody>
                    <a:bodyPr/>
                    <a:lstStyle/>
                    <a:p>
                      <a:pPr algn="ctr"/>
                      <a:r>
                        <a:rPr lang="en-US" sz="1600" dirty="0">
                          <a:solidFill>
                            <a:schemeClr val="accent1">
                              <a:lumMod val="75000"/>
                            </a:schemeClr>
                          </a:solidFill>
                        </a:rPr>
                        <a:t>FYR Macedonia</a:t>
                      </a:r>
                    </a:p>
                    <a:p>
                      <a:pPr algn="ctr"/>
                      <a:r>
                        <a:rPr lang="en-US" sz="1400" dirty="0">
                          <a:solidFill>
                            <a:schemeClr val="accent1">
                              <a:lumMod val="75000"/>
                            </a:schemeClr>
                          </a:solidFill>
                        </a:rPr>
                        <a:t>52 </a:t>
                      </a:r>
                      <a:r>
                        <a:rPr lang="en-US" sz="1400" dirty="0" err="1">
                          <a:solidFill>
                            <a:schemeClr val="accent1">
                              <a:lumMod val="75000"/>
                            </a:schemeClr>
                          </a:solidFill>
                        </a:rPr>
                        <a:t>mSDR</a:t>
                      </a:r>
                      <a:endParaRPr lang="en-US" sz="1400" dirty="0">
                        <a:solidFill>
                          <a:schemeClr val="accent1">
                            <a:lumMod val="75000"/>
                          </a:schemeClr>
                        </a:solidFill>
                      </a:endParaRPr>
                    </a:p>
                  </a:txBody>
                  <a:tcPr/>
                </a:tc>
                <a:tc>
                  <a:txBody>
                    <a:bodyPr/>
                    <a:lstStyle/>
                    <a:p>
                      <a:pPr algn="ctr"/>
                      <a:r>
                        <a:rPr lang="en-US" sz="1600" dirty="0">
                          <a:solidFill>
                            <a:schemeClr val="accent1">
                              <a:lumMod val="75000"/>
                            </a:schemeClr>
                          </a:solidFill>
                        </a:rPr>
                        <a:t>Pakistan</a:t>
                      </a:r>
                    </a:p>
                    <a:p>
                      <a:pPr algn="ctr"/>
                      <a:r>
                        <a:rPr lang="en-US" sz="1400" baseline="0" dirty="0">
                          <a:solidFill>
                            <a:schemeClr val="accent1">
                              <a:lumMod val="75000"/>
                            </a:schemeClr>
                          </a:solidFill>
                        </a:rPr>
                        <a:t> 7 236 </a:t>
                      </a:r>
                      <a:r>
                        <a:rPr lang="en-US" sz="1400" baseline="0" dirty="0" err="1">
                          <a:solidFill>
                            <a:schemeClr val="accent1">
                              <a:lumMod val="75000"/>
                            </a:schemeClr>
                          </a:solidFill>
                        </a:rPr>
                        <a:t>mSDR</a:t>
                      </a:r>
                      <a:endParaRPr lang="en-US" sz="1400" dirty="0">
                        <a:solidFill>
                          <a:schemeClr val="accent1">
                            <a:lumMod val="75000"/>
                          </a:schemeClr>
                        </a:solidFill>
                      </a:endParaRPr>
                    </a:p>
                  </a:txBody>
                  <a:tcPr/>
                </a:tc>
                <a:tc>
                  <a:txBody>
                    <a:bodyPr/>
                    <a:lstStyle/>
                    <a:p>
                      <a:pPr algn="ctr"/>
                      <a:r>
                        <a:rPr lang="en-US" sz="1600" dirty="0">
                          <a:solidFill>
                            <a:schemeClr val="accent1">
                              <a:lumMod val="75000"/>
                            </a:schemeClr>
                          </a:solidFill>
                        </a:rPr>
                        <a:t>Jamaica</a:t>
                      </a:r>
                    </a:p>
                    <a:p>
                      <a:pPr algn="ctr"/>
                      <a:r>
                        <a:rPr lang="en-US" sz="1400" dirty="0">
                          <a:solidFill>
                            <a:schemeClr val="accent1">
                              <a:lumMod val="75000"/>
                            </a:schemeClr>
                          </a:solidFill>
                        </a:rPr>
                        <a:t>1</a:t>
                      </a:r>
                      <a:r>
                        <a:rPr lang="en-US" sz="1400" baseline="0" dirty="0">
                          <a:solidFill>
                            <a:schemeClr val="accent1">
                              <a:lumMod val="75000"/>
                            </a:schemeClr>
                          </a:solidFill>
                        </a:rPr>
                        <a:t> </a:t>
                      </a:r>
                      <a:r>
                        <a:rPr lang="en-US" sz="1400" dirty="0">
                          <a:solidFill>
                            <a:schemeClr val="accent1">
                              <a:lumMod val="75000"/>
                            </a:schemeClr>
                          </a:solidFill>
                        </a:rPr>
                        <a:t>195 </a:t>
                      </a:r>
                      <a:r>
                        <a:rPr lang="en-US" sz="1400" dirty="0" err="1">
                          <a:solidFill>
                            <a:schemeClr val="accent1">
                              <a:lumMod val="75000"/>
                            </a:schemeClr>
                          </a:solidFill>
                        </a:rPr>
                        <a:t>mSDR</a:t>
                      </a:r>
                      <a:endParaRPr lang="en-US" sz="1400" dirty="0">
                        <a:solidFill>
                          <a:schemeClr val="accent1">
                            <a:lumMod val="75000"/>
                          </a:schemeClr>
                        </a:solidFill>
                      </a:endParaRPr>
                    </a:p>
                  </a:txBody>
                  <a:tcPr/>
                </a:tc>
                <a:extLst>
                  <a:ext uri="{0D108BD9-81ED-4DB2-BD59-A6C34878D82A}">
                    <a16:rowId xmlns:a16="http://schemas.microsoft.com/office/drawing/2014/main" val="4136564556"/>
                  </a:ext>
                </a:extLst>
              </a:tr>
            </a:tbl>
          </a:graphicData>
        </a:graphic>
      </p:graphicFrame>
    </p:spTree>
    <p:extLst>
      <p:ext uri="{BB962C8B-B14F-4D97-AF65-F5344CB8AC3E}">
        <p14:creationId xmlns:p14="http://schemas.microsoft.com/office/powerpoint/2010/main" val="3125704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9000" y="1676400"/>
            <a:ext cx="5257800" cy="4614671"/>
          </a:xfrm>
        </p:spPr>
        <p:txBody>
          <a:bodyPr>
            <a:normAutofit fontScale="92500" lnSpcReduction="10000"/>
          </a:bodyPr>
          <a:lstStyle/>
          <a:p>
            <a:pPr>
              <a:lnSpc>
                <a:spcPct val="120000"/>
              </a:lnSpc>
              <a:buFont typeface="Wingdings" panose="05000000000000000000" pitchFamily="2" charset="2"/>
              <a:buChar char="§"/>
            </a:pPr>
            <a:r>
              <a:rPr lang="nl-NL" sz="1800" b="1" dirty="0">
                <a:solidFill>
                  <a:schemeClr val="accent1">
                    <a:lumMod val="75000"/>
                  </a:schemeClr>
                </a:solidFill>
              </a:rPr>
              <a:t>Balance of Payments deficit</a:t>
            </a:r>
            <a:r>
              <a:rPr lang="nl-NL" sz="1800" dirty="0">
                <a:solidFill>
                  <a:schemeClr val="accent1">
                    <a:lumMod val="75000"/>
                  </a:schemeClr>
                </a:solidFill>
              </a:rPr>
              <a:t>: </a:t>
            </a:r>
            <a:r>
              <a:rPr lang="en-US" sz="1800" dirty="0">
                <a:solidFill>
                  <a:schemeClr val="accent1">
                    <a:lumMod val="75000"/>
                  </a:schemeClr>
                </a:solidFill>
              </a:rPr>
              <a:t>the Balance of Payments is always balanced. When more reserve currency leave the country than enter, the international  reserves of the central bank decline. This may lead to a crisis and a sharp devaluation of the currency </a:t>
            </a:r>
          </a:p>
          <a:p>
            <a:pPr>
              <a:lnSpc>
                <a:spcPct val="120000"/>
              </a:lnSpc>
              <a:buFont typeface="Wingdings" panose="05000000000000000000" pitchFamily="2" charset="2"/>
              <a:buChar char="§"/>
            </a:pPr>
            <a:endParaRPr lang="nl-NL" sz="1800" dirty="0">
              <a:solidFill>
                <a:schemeClr val="accent1">
                  <a:lumMod val="75000"/>
                </a:schemeClr>
              </a:solidFill>
            </a:endParaRPr>
          </a:p>
          <a:p>
            <a:pPr>
              <a:lnSpc>
                <a:spcPct val="120000"/>
              </a:lnSpc>
              <a:buFont typeface="Wingdings" panose="05000000000000000000" pitchFamily="2" charset="2"/>
              <a:buChar char="§"/>
            </a:pPr>
            <a:r>
              <a:rPr lang="nl-NL" sz="1800" b="1" dirty="0">
                <a:solidFill>
                  <a:schemeClr val="accent1">
                    <a:lumMod val="75000"/>
                  </a:schemeClr>
                </a:solidFill>
              </a:rPr>
              <a:t>Euro Area</a:t>
            </a:r>
            <a:r>
              <a:rPr lang="nl-NL" sz="1800" dirty="0">
                <a:solidFill>
                  <a:schemeClr val="accent1">
                    <a:lumMod val="75000"/>
                  </a:schemeClr>
                </a:solidFill>
              </a:rPr>
              <a:t>: why did a member of the Euro Area suffer a Balance of Payments problem, despite the euro being a reserve currency?</a:t>
            </a:r>
          </a:p>
          <a:p>
            <a:pPr>
              <a:lnSpc>
                <a:spcPct val="120000"/>
              </a:lnSpc>
              <a:buFont typeface="Wingdings" panose="05000000000000000000" pitchFamily="2" charset="2"/>
              <a:buChar char="§"/>
            </a:pPr>
            <a:endParaRPr lang="nl-NL" sz="1800" dirty="0">
              <a:solidFill>
                <a:schemeClr val="accent1">
                  <a:lumMod val="75000"/>
                </a:schemeClr>
              </a:solidFill>
            </a:endParaRPr>
          </a:p>
          <a:p>
            <a:pPr>
              <a:lnSpc>
                <a:spcPct val="120000"/>
              </a:lnSpc>
              <a:buFont typeface="Wingdings" panose="05000000000000000000" pitchFamily="2" charset="2"/>
              <a:buChar char="§"/>
            </a:pPr>
            <a:r>
              <a:rPr lang="nl-NL" sz="1800" b="1" dirty="0">
                <a:solidFill>
                  <a:schemeClr val="accent1">
                    <a:lumMod val="75000"/>
                  </a:schemeClr>
                </a:solidFill>
              </a:rPr>
              <a:t>Bulgaria</a:t>
            </a:r>
            <a:r>
              <a:rPr lang="nl-NL" sz="1800" dirty="0">
                <a:solidFill>
                  <a:schemeClr val="accent1">
                    <a:lumMod val="75000"/>
                  </a:schemeClr>
                </a:solidFill>
              </a:rPr>
              <a:t>: did Bulgaria ever suffer a Balance of Payments problem? Did Bulgaria enter into an IMF-supported program?</a:t>
            </a:r>
          </a:p>
          <a:p>
            <a:pPr>
              <a:lnSpc>
                <a:spcPct val="120000"/>
              </a:lnSpc>
              <a:buFont typeface="Wingdings" panose="05000000000000000000" pitchFamily="2" charset="2"/>
              <a:buChar char="§"/>
            </a:pPr>
            <a:endParaRPr lang="en-US" sz="1800" dirty="0">
              <a:solidFill>
                <a:schemeClr val="accent1">
                  <a:lumMod val="75000"/>
                </a:schemeClr>
              </a:solidFill>
            </a:endParaRPr>
          </a:p>
          <a:p>
            <a:pPr>
              <a:lnSpc>
                <a:spcPct val="120000"/>
              </a:lnSpc>
              <a:buFont typeface="Wingdings" panose="05000000000000000000" pitchFamily="2" charset="2"/>
              <a:buChar char="§"/>
            </a:pPr>
            <a:endParaRPr lang="en-US" sz="2600" dirty="0">
              <a:solidFill>
                <a:schemeClr val="accent1">
                  <a:lumMod val="75000"/>
                </a:schemeClr>
              </a:solidFill>
            </a:endParaRPr>
          </a:p>
          <a:p>
            <a:pPr>
              <a:lnSpc>
                <a:spcPct val="120000"/>
              </a:lnSpc>
              <a:buFont typeface="Wingdings" panose="05000000000000000000" pitchFamily="2" charset="2"/>
              <a:buChar char="§"/>
            </a:pPr>
            <a:endParaRPr lang="en-US" sz="3300" dirty="0">
              <a:solidFill>
                <a:schemeClr val="accent1">
                  <a:lumMod val="75000"/>
                </a:schemeClr>
              </a:solidFill>
            </a:endParaRPr>
          </a:p>
          <a:p>
            <a:pPr>
              <a:lnSpc>
                <a:spcPct val="120000"/>
              </a:lnSpc>
              <a:buFont typeface="Wingdings" panose="05000000000000000000" pitchFamily="2" charset="2"/>
              <a:buChar char="§"/>
            </a:pPr>
            <a:endParaRPr lang="en-US" sz="3000" dirty="0">
              <a:solidFill>
                <a:schemeClr val="accent1">
                  <a:lumMod val="75000"/>
                </a:schemeClr>
              </a:solidFill>
            </a:endParaRPr>
          </a:p>
          <a:p>
            <a:endParaRPr lang="en-US" sz="3000" dirty="0">
              <a:solidFill>
                <a:schemeClr val="accent1">
                  <a:lumMod val="75000"/>
                </a:schemeClr>
              </a:solidFill>
            </a:endParaRPr>
          </a:p>
          <a:p>
            <a:endParaRPr lang="en-US" sz="3000" dirty="0">
              <a:solidFill>
                <a:schemeClr val="accent1">
                  <a:lumMod val="75000"/>
                </a:schemeClr>
              </a:solidFill>
            </a:endParaRPr>
          </a:p>
          <a:p>
            <a:endParaRPr lang="en-US" dirty="0"/>
          </a:p>
        </p:txBody>
      </p:sp>
      <p:sp>
        <p:nvSpPr>
          <p:cNvPr id="7" name="Content Placeholder 2"/>
          <p:cNvSpPr txBox="1">
            <a:spLocks/>
          </p:cNvSpPr>
          <p:nvPr/>
        </p:nvSpPr>
        <p:spPr>
          <a:xfrm>
            <a:off x="762000" y="304801"/>
            <a:ext cx="7924800" cy="990599"/>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120650" marR="0" lvl="0" indent="-11113" defTabSz="914400" rtl="0" eaLnBrk="1" fontAlgn="auto" latinLnBrk="0" hangingPunct="1">
              <a:lnSpc>
                <a:spcPct val="100000"/>
              </a:lnSpc>
              <a:spcBef>
                <a:spcPts val="400"/>
              </a:spcBef>
              <a:spcAft>
                <a:spcPts val="0"/>
              </a:spcAft>
              <a:buClr>
                <a:schemeClr val="accent1"/>
              </a:buClr>
              <a:buSzPct val="68000"/>
              <a:tabLst/>
              <a:defRPr/>
            </a:pPr>
            <a:r>
              <a:rPr lang="en-US" sz="2400" b="1" dirty="0">
                <a:solidFill>
                  <a:schemeClr val="accent1">
                    <a:lumMod val="75000"/>
                  </a:schemeClr>
                </a:solidFill>
              </a:rPr>
              <a:t>V. Tasks - lending</a:t>
            </a:r>
            <a:endParaRPr kumimoji="0" lang="en-US" sz="2400" b="1" i="0" u="none" strike="noStrike" kern="1200" cap="none" spc="0" normalizeH="0" baseline="0" noProof="0" dirty="0">
              <a:ln>
                <a:noFill/>
              </a:ln>
              <a:solidFill>
                <a:schemeClr val="accent1">
                  <a:lumMod val="75000"/>
                </a:schemeClr>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pic>
        <p:nvPicPr>
          <p:cNvPr id="5" name="Picture 4"/>
          <p:cNvPicPr>
            <a:picLocks noChangeAspect="1"/>
          </p:cNvPicPr>
          <p:nvPr/>
        </p:nvPicPr>
        <p:blipFill>
          <a:blip r:embed="rId2"/>
          <a:stretch>
            <a:fillRect/>
          </a:stretch>
        </p:blipFill>
        <p:spPr>
          <a:xfrm>
            <a:off x="381000" y="3276600"/>
            <a:ext cx="2819400" cy="1445846"/>
          </a:xfrm>
          <a:prstGeom prst="rect">
            <a:avLst/>
          </a:prstGeom>
        </p:spPr>
      </p:pic>
      <p:pic>
        <p:nvPicPr>
          <p:cNvPr id="6" name="Picture 5"/>
          <p:cNvPicPr>
            <a:picLocks noChangeAspect="1"/>
          </p:cNvPicPr>
          <p:nvPr/>
        </p:nvPicPr>
        <p:blipFill>
          <a:blip r:embed="rId3"/>
          <a:stretch>
            <a:fillRect/>
          </a:stretch>
        </p:blipFill>
        <p:spPr>
          <a:xfrm>
            <a:off x="381000" y="1600200"/>
            <a:ext cx="2819400" cy="1552713"/>
          </a:xfrm>
          <a:prstGeom prst="rect">
            <a:avLst/>
          </a:prstGeom>
        </p:spPr>
      </p:pic>
      <p:pic>
        <p:nvPicPr>
          <p:cNvPr id="1028" name="Picture 4" descr="Image result for bulgaria 100 lev">
            <a:extLst>
              <a:ext uri="{FF2B5EF4-FFF2-40B4-BE49-F238E27FC236}">
                <a16:creationId xmlns:a16="http://schemas.microsoft.com/office/drawing/2014/main" id="{68DD3B9D-9E8D-49B0-B2A9-D6F09108F9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1" y="4846133"/>
            <a:ext cx="2819400" cy="157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992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752600"/>
            <a:ext cx="7543800" cy="4026091"/>
          </a:xfrm>
        </p:spPr>
        <p:txBody>
          <a:bodyPr>
            <a:normAutofit lnSpcReduction="10000"/>
          </a:bodyPr>
          <a:lstStyle/>
          <a:p>
            <a:pPr marL="624078" indent="-514350">
              <a:buClr>
                <a:schemeClr val="accent1">
                  <a:lumMod val="75000"/>
                </a:schemeClr>
              </a:buClr>
              <a:buAutoNum type="romanUcPeriod"/>
            </a:pPr>
            <a:r>
              <a:rPr lang="nl-NL" sz="2800" dirty="0">
                <a:solidFill>
                  <a:schemeClr val="accent1">
                    <a:lumMod val="75000"/>
                  </a:schemeClr>
                </a:solidFill>
              </a:rPr>
              <a:t>Introduction</a:t>
            </a:r>
            <a:r>
              <a:rPr lang="en-US" sz="2800" dirty="0">
                <a:solidFill>
                  <a:schemeClr val="accent1">
                    <a:lumMod val="75000"/>
                  </a:schemeClr>
                </a:solidFill>
              </a:rPr>
              <a:t> </a:t>
            </a:r>
          </a:p>
          <a:p>
            <a:pPr marL="624078" indent="-514350">
              <a:buClr>
                <a:schemeClr val="accent1">
                  <a:lumMod val="75000"/>
                </a:schemeClr>
              </a:buClr>
              <a:buAutoNum type="romanUcPeriod"/>
            </a:pPr>
            <a:r>
              <a:rPr lang="en-US" sz="2800" dirty="0">
                <a:solidFill>
                  <a:schemeClr val="accent1">
                    <a:lumMod val="75000"/>
                  </a:schemeClr>
                </a:solidFill>
              </a:rPr>
              <a:t>IMF governance</a:t>
            </a:r>
          </a:p>
          <a:p>
            <a:pPr marL="624078" indent="-514350">
              <a:buClr>
                <a:schemeClr val="accent1">
                  <a:lumMod val="75000"/>
                </a:schemeClr>
              </a:buClr>
              <a:buAutoNum type="romanUcPeriod"/>
            </a:pPr>
            <a:r>
              <a:rPr lang="en-US" sz="2800" dirty="0">
                <a:solidFill>
                  <a:schemeClr val="accent1">
                    <a:lumMod val="75000"/>
                  </a:schemeClr>
                </a:solidFill>
              </a:rPr>
              <a:t>The Dutch-Belgian Constituency</a:t>
            </a:r>
            <a:endParaRPr lang="nl-NL" sz="2800" dirty="0">
              <a:solidFill>
                <a:schemeClr val="accent1">
                  <a:lumMod val="75000"/>
                </a:schemeClr>
              </a:solidFill>
            </a:endParaRPr>
          </a:p>
          <a:p>
            <a:pPr marL="624078" indent="-514350">
              <a:buClr>
                <a:schemeClr val="accent1">
                  <a:lumMod val="75000"/>
                </a:schemeClr>
              </a:buClr>
              <a:buAutoNum type="romanUcPeriod"/>
            </a:pPr>
            <a:r>
              <a:rPr lang="en-US" sz="2800" dirty="0">
                <a:solidFill>
                  <a:schemeClr val="accent1">
                    <a:lumMod val="75000"/>
                  </a:schemeClr>
                </a:solidFill>
              </a:rPr>
              <a:t>European representation</a:t>
            </a:r>
          </a:p>
          <a:p>
            <a:pPr marL="624078" indent="-514350">
              <a:buClr>
                <a:schemeClr val="accent1">
                  <a:lumMod val="75000"/>
                </a:schemeClr>
              </a:buClr>
              <a:buAutoNum type="romanUcPeriod"/>
            </a:pPr>
            <a:r>
              <a:rPr lang="en-US" sz="2800" dirty="0">
                <a:solidFill>
                  <a:schemeClr val="accent1">
                    <a:lumMod val="75000"/>
                  </a:schemeClr>
                </a:solidFill>
              </a:rPr>
              <a:t>Tasks</a:t>
            </a:r>
          </a:p>
          <a:p>
            <a:pPr marL="624078" indent="-514350">
              <a:buClr>
                <a:schemeClr val="accent1">
                  <a:lumMod val="75000"/>
                </a:schemeClr>
              </a:buClr>
              <a:buAutoNum type="romanUcPeriod"/>
            </a:pPr>
            <a:r>
              <a:rPr lang="en-US" sz="2800" dirty="0">
                <a:solidFill>
                  <a:schemeClr val="accent1">
                    <a:lumMod val="75000"/>
                  </a:schemeClr>
                </a:solidFill>
              </a:rPr>
              <a:t>IMF-supported programs in Greece</a:t>
            </a:r>
          </a:p>
          <a:p>
            <a:pPr marL="624078" indent="-514350">
              <a:buClr>
                <a:schemeClr val="accent1">
                  <a:lumMod val="75000"/>
                </a:schemeClr>
              </a:buClr>
              <a:buAutoNum type="romanUcPeriod"/>
            </a:pPr>
            <a:r>
              <a:rPr lang="en-US" sz="2800" dirty="0">
                <a:solidFill>
                  <a:schemeClr val="accent1">
                    <a:lumMod val="75000"/>
                  </a:schemeClr>
                </a:solidFill>
              </a:rPr>
              <a:t>The IMF in Bulgaria</a:t>
            </a:r>
            <a:endParaRPr lang="en-US" sz="2800" dirty="0">
              <a:solidFill>
                <a:srgbClr val="FF0000"/>
              </a:solidFill>
            </a:endParaRPr>
          </a:p>
          <a:p>
            <a:pPr marL="624078" indent="-514350">
              <a:buClr>
                <a:schemeClr val="accent1">
                  <a:lumMod val="75000"/>
                </a:schemeClr>
              </a:buClr>
              <a:buAutoNum type="romanUcPeriod"/>
            </a:pPr>
            <a:r>
              <a:rPr lang="en-US" sz="2800" dirty="0">
                <a:solidFill>
                  <a:schemeClr val="accent1">
                    <a:lumMod val="75000"/>
                  </a:schemeClr>
                </a:solidFill>
              </a:rPr>
              <a:t>The IMF in a changing world</a:t>
            </a:r>
          </a:p>
          <a:p>
            <a:pPr marL="624078" indent="-514350">
              <a:buClr>
                <a:schemeClr val="accent1">
                  <a:lumMod val="75000"/>
                </a:schemeClr>
              </a:buClr>
              <a:buAutoNum type="romanUcPeriod"/>
            </a:pPr>
            <a:r>
              <a:rPr lang="en-US" sz="2800" dirty="0">
                <a:solidFill>
                  <a:schemeClr val="accent1">
                    <a:lumMod val="75000"/>
                  </a:schemeClr>
                </a:solidFill>
              </a:rPr>
              <a:t>Challenges for the future</a:t>
            </a:r>
          </a:p>
          <a:p>
            <a:endParaRPr lang="en-US" sz="2500" dirty="0">
              <a:solidFill>
                <a:schemeClr val="accent1">
                  <a:lumMod val="75000"/>
                </a:schemeClr>
              </a:solidFil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4614671"/>
          </a:xfrm>
        </p:spPr>
        <p:txBody>
          <a:bodyPr>
            <a:normAutofit/>
          </a:bodyPr>
          <a:lstStyle/>
          <a:p>
            <a:pPr>
              <a:lnSpc>
                <a:spcPct val="120000"/>
              </a:lnSpc>
              <a:buFont typeface="Wingdings" panose="05000000000000000000" pitchFamily="2" charset="2"/>
              <a:buChar char="§"/>
            </a:pPr>
            <a:endParaRPr lang="en-US" sz="3300" dirty="0">
              <a:solidFill>
                <a:schemeClr val="accent1">
                  <a:lumMod val="75000"/>
                </a:schemeClr>
              </a:solidFill>
            </a:endParaRPr>
          </a:p>
          <a:p>
            <a:pPr>
              <a:lnSpc>
                <a:spcPct val="120000"/>
              </a:lnSpc>
              <a:buFont typeface="Wingdings" panose="05000000000000000000" pitchFamily="2" charset="2"/>
              <a:buChar char="§"/>
            </a:pPr>
            <a:endParaRPr lang="en-US" sz="3000" dirty="0">
              <a:solidFill>
                <a:schemeClr val="accent1">
                  <a:lumMod val="75000"/>
                </a:schemeClr>
              </a:solidFill>
            </a:endParaRPr>
          </a:p>
          <a:p>
            <a:endParaRPr lang="en-US" sz="3000" dirty="0">
              <a:solidFill>
                <a:schemeClr val="accent1">
                  <a:lumMod val="75000"/>
                </a:schemeClr>
              </a:solidFill>
            </a:endParaRPr>
          </a:p>
          <a:p>
            <a:endParaRPr lang="en-US" sz="3000" dirty="0">
              <a:solidFill>
                <a:schemeClr val="accent1">
                  <a:lumMod val="75000"/>
                </a:schemeClr>
              </a:solidFill>
            </a:endParaRPr>
          </a:p>
          <a:p>
            <a:endParaRPr lang="en-US" dirty="0"/>
          </a:p>
        </p:txBody>
      </p:sp>
      <p:sp>
        <p:nvSpPr>
          <p:cNvPr id="7" name="Content Placeholder 2"/>
          <p:cNvSpPr txBox="1">
            <a:spLocks/>
          </p:cNvSpPr>
          <p:nvPr/>
        </p:nvSpPr>
        <p:spPr>
          <a:xfrm>
            <a:off x="762000" y="304801"/>
            <a:ext cx="7924800" cy="990599"/>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120650" lvl="0" indent="-11113">
              <a:spcBef>
                <a:spcPts val="400"/>
              </a:spcBef>
              <a:buClr>
                <a:schemeClr val="accent1"/>
              </a:buClr>
              <a:buSzPct val="68000"/>
              <a:defRPr/>
            </a:pPr>
            <a:r>
              <a:rPr lang="en-US" sz="2400" b="1" dirty="0">
                <a:solidFill>
                  <a:schemeClr val="accent1">
                    <a:lumMod val="75000"/>
                  </a:schemeClr>
                </a:solidFill>
              </a:rPr>
              <a:t>VI. </a:t>
            </a:r>
            <a:r>
              <a:rPr lang="en-US" sz="2000" b="1" dirty="0">
                <a:solidFill>
                  <a:schemeClr val="accent1">
                    <a:lumMod val="75000"/>
                  </a:schemeClr>
                </a:solidFill>
              </a:rPr>
              <a:t>IMF-supported programs in Greece</a:t>
            </a:r>
            <a:endParaRPr kumimoji="0" lang="en-US" sz="22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pic>
        <p:nvPicPr>
          <p:cNvPr id="4" name="Picture 3">
            <a:extLst>
              <a:ext uri="{FF2B5EF4-FFF2-40B4-BE49-F238E27FC236}">
                <a16:creationId xmlns:a16="http://schemas.microsoft.com/office/drawing/2014/main" id="{58273E37-0D4F-43EE-8AB3-1A0E4F8EFD8B}"/>
              </a:ext>
            </a:extLst>
          </p:cNvPr>
          <p:cNvPicPr>
            <a:picLocks noChangeAspect="1"/>
          </p:cNvPicPr>
          <p:nvPr/>
        </p:nvPicPr>
        <p:blipFill>
          <a:blip r:embed="rId2"/>
          <a:stretch>
            <a:fillRect/>
          </a:stretch>
        </p:blipFill>
        <p:spPr>
          <a:xfrm>
            <a:off x="377985" y="1600200"/>
            <a:ext cx="8388029" cy="3852397"/>
          </a:xfrm>
          <a:prstGeom prst="rect">
            <a:avLst/>
          </a:prstGeom>
        </p:spPr>
      </p:pic>
    </p:spTree>
    <p:extLst>
      <p:ext uri="{BB962C8B-B14F-4D97-AF65-F5344CB8AC3E}">
        <p14:creationId xmlns:p14="http://schemas.microsoft.com/office/powerpoint/2010/main" val="281441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4614671"/>
          </a:xfrm>
        </p:spPr>
        <p:txBody>
          <a:bodyPr>
            <a:normAutofit fontScale="92500" lnSpcReduction="10000"/>
          </a:bodyPr>
          <a:lstStyle/>
          <a:p>
            <a:pPr>
              <a:lnSpc>
                <a:spcPct val="120000"/>
              </a:lnSpc>
              <a:buFont typeface="Wingdings" panose="05000000000000000000" pitchFamily="2" charset="2"/>
              <a:buChar char="§"/>
            </a:pPr>
            <a:r>
              <a:rPr lang="en-US" sz="1800" b="1" dirty="0">
                <a:solidFill>
                  <a:schemeClr val="accent1">
                    <a:lumMod val="75000"/>
                  </a:schemeClr>
                </a:solidFill>
              </a:rPr>
              <a:t>Lending</a:t>
            </a:r>
            <a:r>
              <a:rPr lang="en-US" sz="1800" dirty="0">
                <a:solidFill>
                  <a:schemeClr val="accent1">
                    <a:lumMod val="75000"/>
                  </a:schemeClr>
                </a:solidFill>
              </a:rPr>
              <a:t>: Greece entered into two IMF arrangements since the start of the global financial crisis</a:t>
            </a:r>
          </a:p>
          <a:p>
            <a:pPr marL="109728" indent="0" algn="ctr">
              <a:lnSpc>
                <a:spcPct val="120000"/>
              </a:lnSpc>
              <a:buNone/>
            </a:pPr>
            <a:r>
              <a:rPr lang="en-US" sz="1200" dirty="0">
                <a:solidFill>
                  <a:schemeClr val="accent1">
                    <a:lumMod val="75000"/>
                  </a:schemeClr>
                </a:solidFill>
              </a:rPr>
              <a:t>Greece: IMF-supported programs (SDR thousand)</a:t>
            </a:r>
          </a:p>
          <a:p>
            <a:pPr>
              <a:lnSpc>
                <a:spcPct val="120000"/>
              </a:lnSpc>
              <a:buFont typeface="Wingdings" panose="05000000000000000000" pitchFamily="2" charset="2"/>
              <a:buChar char="§"/>
            </a:pPr>
            <a:endParaRPr lang="en-US" sz="1800" dirty="0">
              <a:solidFill>
                <a:schemeClr val="accent1">
                  <a:lumMod val="75000"/>
                </a:schemeClr>
              </a:solidFill>
            </a:endParaRPr>
          </a:p>
          <a:p>
            <a:pPr>
              <a:lnSpc>
                <a:spcPct val="120000"/>
              </a:lnSpc>
              <a:buFont typeface="Wingdings" panose="05000000000000000000" pitchFamily="2" charset="2"/>
              <a:buChar char="§"/>
            </a:pPr>
            <a:endParaRPr lang="en-US" sz="1800" dirty="0">
              <a:solidFill>
                <a:schemeClr val="accent1">
                  <a:lumMod val="75000"/>
                </a:schemeClr>
              </a:solidFill>
            </a:endParaRPr>
          </a:p>
          <a:p>
            <a:pPr>
              <a:lnSpc>
                <a:spcPct val="120000"/>
              </a:lnSpc>
              <a:buFont typeface="Wingdings" panose="05000000000000000000" pitchFamily="2" charset="2"/>
              <a:buChar char="§"/>
            </a:pPr>
            <a:endParaRPr lang="en-US" sz="2600" dirty="0">
              <a:solidFill>
                <a:schemeClr val="accent1">
                  <a:lumMod val="75000"/>
                </a:schemeClr>
              </a:solidFill>
            </a:endParaRPr>
          </a:p>
          <a:p>
            <a:pPr>
              <a:lnSpc>
                <a:spcPct val="120000"/>
              </a:lnSpc>
              <a:buFont typeface="Wingdings" panose="05000000000000000000" pitchFamily="2" charset="2"/>
              <a:buChar char="§"/>
            </a:pPr>
            <a:r>
              <a:rPr lang="en-US" sz="1800" b="1" dirty="0">
                <a:solidFill>
                  <a:schemeClr val="accent1">
                    <a:lumMod val="75000"/>
                  </a:schemeClr>
                </a:solidFill>
              </a:rPr>
              <a:t>European support</a:t>
            </a:r>
            <a:r>
              <a:rPr lang="en-US" sz="1800" dirty="0">
                <a:solidFill>
                  <a:schemeClr val="accent1">
                    <a:lumMod val="75000"/>
                  </a:schemeClr>
                </a:solidFill>
              </a:rPr>
              <a:t>: these two IMF arrangements were part of three economic programs/financial assistance packages, with the bulk of financial assistance coming from EU member states/institutions</a:t>
            </a:r>
          </a:p>
          <a:p>
            <a:pPr>
              <a:lnSpc>
                <a:spcPct val="120000"/>
              </a:lnSpc>
              <a:buFont typeface="Wingdings" panose="05000000000000000000" pitchFamily="2" charset="2"/>
              <a:buChar char="§"/>
            </a:pPr>
            <a:r>
              <a:rPr lang="en-US" sz="1800" b="1" dirty="0">
                <a:solidFill>
                  <a:schemeClr val="accent1">
                    <a:lumMod val="75000"/>
                  </a:schemeClr>
                </a:solidFill>
              </a:rPr>
              <a:t>Third IMF arrangement</a:t>
            </a:r>
            <a:r>
              <a:rPr lang="en-US" sz="1800" dirty="0">
                <a:solidFill>
                  <a:schemeClr val="accent1">
                    <a:lumMod val="75000"/>
                  </a:schemeClr>
                </a:solidFill>
              </a:rPr>
              <a:t>: in July 2017, the IMF, </a:t>
            </a:r>
            <a:r>
              <a:rPr lang="en-US" sz="1800" u="sng" dirty="0">
                <a:solidFill>
                  <a:schemeClr val="accent1">
                    <a:lumMod val="75000"/>
                  </a:schemeClr>
                </a:solidFill>
              </a:rPr>
              <a:t>in principle</a:t>
            </a:r>
            <a:r>
              <a:rPr lang="en-US" sz="1800" dirty="0">
                <a:solidFill>
                  <a:schemeClr val="accent1">
                    <a:lumMod val="75000"/>
                  </a:schemeClr>
                </a:solidFill>
              </a:rPr>
              <a:t>, approved a EUR 1.6 billion precautionary SBA.  It will become effective only after the IMF receives assurances from EU member states/institutions on debt sustainability, and under the condition that the third economic program remains on track </a:t>
            </a:r>
          </a:p>
          <a:p>
            <a:pPr>
              <a:lnSpc>
                <a:spcPct val="120000"/>
              </a:lnSpc>
              <a:buFont typeface="Wingdings" panose="05000000000000000000" pitchFamily="2" charset="2"/>
              <a:buChar char="§"/>
            </a:pPr>
            <a:endParaRPr lang="en-US" sz="3300" dirty="0">
              <a:solidFill>
                <a:schemeClr val="accent1">
                  <a:lumMod val="75000"/>
                </a:schemeClr>
              </a:solidFill>
            </a:endParaRPr>
          </a:p>
          <a:p>
            <a:pPr>
              <a:lnSpc>
                <a:spcPct val="120000"/>
              </a:lnSpc>
              <a:buFont typeface="Wingdings" panose="05000000000000000000" pitchFamily="2" charset="2"/>
              <a:buChar char="§"/>
            </a:pPr>
            <a:endParaRPr lang="en-US" sz="3000" dirty="0">
              <a:solidFill>
                <a:schemeClr val="accent1">
                  <a:lumMod val="75000"/>
                </a:schemeClr>
              </a:solidFill>
            </a:endParaRPr>
          </a:p>
          <a:p>
            <a:endParaRPr lang="en-US" sz="3000" dirty="0">
              <a:solidFill>
                <a:schemeClr val="accent1">
                  <a:lumMod val="75000"/>
                </a:schemeClr>
              </a:solidFill>
            </a:endParaRPr>
          </a:p>
          <a:p>
            <a:endParaRPr lang="en-US" sz="3000" dirty="0">
              <a:solidFill>
                <a:schemeClr val="accent1">
                  <a:lumMod val="75000"/>
                </a:schemeClr>
              </a:solidFill>
            </a:endParaRPr>
          </a:p>
          <a:p>
            <a:endParaRPr lang="en-US" dirty="0"/>
          </a:p>
        </p:txBody>
      </p:sp>
      <p:sp>
        <p:nvSpPr>
          <p:cNvPr id="7" name="Content Placeholder 2"/>
          <p:cNvSpPr txBox="1">
            <a:spLocks/>
          </p:cNvSpPr>
          <p:nvPr/>
        </p:nvSpPr>
        <p:spPr>
          <a:xfrm>
            <a:off x="762000" y="304801"/>
            <a:ext cx="7924800" cy="990599"/>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120650" lvl="0" indent="-11113">
              <a:spcBef>
                <a:spcPts val="400"/>
              </a:spcBef>
              <a:buClr>
                <a:schemeClr val="accent1"/>
              </a:buClr>
              <a:buSzPct val="68000"/>
              <a:defRPr/>
            </a:pPr>
            <a:r>
              <a:rPr lang="en-US" sz="2400" b="1" dirty="0">
                <a:solidFill>
                  <a:schemeClr val="accent1">
                    <a:lumMod val="75000"/>
                  </a:schemeClr>
                </a:solidFill>
              </a:rPr>
              <a:t>VI. </a:t>
            </a:r>
            <a:r>
              <a:rPr lang="en-US" sz="2000" b="1" dirty="0">
                <a:solidFill>
                  <a:schemeClr val="accent1">
                    <a:lumMod val="75000"/>
                  </a:schemeClr>
                </a:solidFill>
              </a:rPr>
              <a:t>IMF-supported programs in Greece</a:t>
            </a:r>
            <a:endParaRPr kumimoji="0" lang="en-US" sz="22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pic>
        <p:nvPicPr>
          <p:cNvPr id="3" name="Picture 2">
            <a:extLst>
              <a:ext uri="{FF2B5EF4-FFF2-40B4-BE49-F238E27FC236}">
                <a16:creationId xmlns:a16="http://schemas.microsoft.com/office/drawing/2014/main" id="{09A61200-4620-4A70-8D18-E103694D4436}"/>
              </a:ext>
            </a:extLst>
          </p:cNvPr>
          <p:cNvPicPr>
            <a:picLocks noChangeAspect="1"/>
          </p:cNvPicPr>
          <p:nvPr/>
        </p:nvPicPr>
        <p:blipFill>
          <a:blip r:embed="rId2"/>
          <a:stretch>
            <a:fillRect/>
          </a:stretch>
        </p:blipFill>
        <p:spPr>
          <a:xfrm>
            <a:off x="1576387" y="2362200"/>
            <a:ext cx="5991225" cy="1009650"/>
          </a:xfrm>
          <a:prstGeom prst="rect">
            <a:avLst/>
          </a:prstGeom>
        </p:spPr>
      </p:pic>
    </p:spTree>
    <p:extLst>
      <p:ext uri="{BB962C8B-B14F-4D97-AF65-F5344CB8AC3E}">
        <p14:creationId xmlns:p14="http://schemas.microsoft.com/office/powerpoint/2010/main" val="1195535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4614671"/>
          </a:xfrm>
        </p:spPr>
        <p:txBody>
          <a:bodyPr>
            <a:normAutofit/>
          </a:bodyPr>
          <a:lstStyle/>
          <a:p>
            <a:pPr>
              <a:lnSpc>
                <a:spcPct val="120000"/>
              </a:lnSpc>
              <a:buFont typeface="Wingdings" panose="05000000000000000000" pitchFamily="2" charset="2"/>
              <a:buChar char="§"/>
            </a:pPr>
            <a:endParaRPr lang="en-US" sz="3300" dirty="0">
              <a:solidFill>
                <a:schemeClr val="accent1">
                  <a:lumMod val="75000"/>
                </a:schemeClr>
              </a:solidFill>
            </a:endParaRPr>
          </a:p>
          <a:p>
            <a:pPr>
              <a:lnSpc>
                <a:spcPct val="120000"/>
              </a:lnSpc>
              <a:buFont typeface="Wingdings" panose="05000000000000000000" pitchFamily="2" charset="2"/>
              <a:buChar char="§"/>
            </a:pPr>
            <a:endParaRPr lang="en-US" sz="3000" dirty="0">
              <a:solidFill>
                <a:schemeClr val="accent1">
                  <a:lumMod val="75000"/>
                </a:schemeClr>
              </a:solidFill>
            </a:endParaRPr>
          </a:p>
          <a:p>
            <a:endParaRPr lang="en-US" sz="3000" dirty="0">
              <a:solidFill>
                <a:schemeClr val="accent1">
                  <a:lumMod val="75000"/>
                </a:schemeClr>
              </a:solidFill>
            </a:endParaRPr>
          </a:p>
          <a:p>
            <a:endParaRPr lang="en-US" sz="3000" dirty="0">
              <a:solidFill>
                <a:schemeClr val="accent1">
                  <a:lumMod val="75000"/>
                </a:schemeClr>
              </a:solidFill>
            </a:endParaRPr>
          </a:p>
          <a:p>
            <a:endParaRPr lang="en-US" dirty="0"/>
          </a:p>
        </p:txBody>
      </p:sp>
      <p:sp>
        <p:nvSpPr>
          <p:cNvPr id="7" name="Content Placeholder 2"/>
          <p:cNvSpPr txBox="1">
            <a:spLocks/>
          </p:cNvSpPr>
          <p:nvPr/>
        </p:nvSpPr>
        <p:spPr>
          <a:xfrm>
            <a:off x="762000" y="304801"/>
            <a:ext cx="7924800" cy="990599"/>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120650" marR="0" lvl="0" indent="-11113" defTabSz="914400" rtl="0" eaLnBrk="1" fontAlgn="auto" latinLnBrk="0" hangingPunct="1">
              <a:lnSpc>
                <a:spcPct val="100000"/>
              </a:lnSpc>
              <a:spcBef>
                <a:spcPts val="400"/>
              </a:spcBef>
              <a:spcAft>
                <a:spcPts val="0"/>
              </a:spcAft>
              <a:buClr>
                <a:schemeClr val="accent1"/>
              </a:buClr>
              <a:buSzPct val="68000"/>
              <a:tabLst/>
              <a:defRPr/>
            </a:pPr>
            <a:r>
              <a:rPr lang="en-US" sz="2400" b="1" dirty="0">
                <a:solidFill>
                  <a:schemeClr val="accent1">
                    <a:lumMod val="75000"/>
                  </a:schemeClr>
                </a:solidFill>
              </a:rPr>
              <a:t>VI. IMF-supported programs in Greece</a:t>
            </a:r>
            <a:endParaRPr kumimoji="0" lang="en-US" sz="22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graphicFrame>
        <p:nvGraphicFramePr>
          <p:cNvPr id="4" name="Table 3">
            <a:extLst>
              <a:ext uri="{FF2B5EF4-FFF2-40B4-BE49-F238E27FC236}">
                <a16:creationId xmlns:a16="http://schemas.microsoft.com/office/drawing/2014/main" id="{0D572716-57E1-45BD-98E6-AF7EB93D01A9}"/>
              </a:ext>
            </a:extLst>
          </p:cNvPr>
          <p:cNvGraphicFramePr>
            <a:graphicFrameLocks noGrp="1"/>
          </p:cNvGraphicFramePr>
          <p:nvPr>
            <p:extLst>
              <p:ext uri="{D42A27DB-BD31-4B8C-83A1-F6EECF244321}">
                <p14:modId xmlns:p14="http://schemas.microsoft.com/office/powerpoint/2010/main" val="2324947469"/>
              </p:ext>
            </p:extLst>
          </p:nvPr>
        </p:nvGraphicFramePr>
        <p:xfrm>
          <a:off x="381000" y="1295400"/>
          <a:ext cx="8305800" cy="4754880"/>
        </p:xfrm>
        <a:graphic>
          <a:graphicData uri="http://schemas.openxmlformats.org/drawingml/2006/table">
            <a:tbl>
              <a:tblPr bandRow="1">
                <a:tableStyleId>{5C22544A-7EE6-4342-B048-85BDC9FD1C3A}</a:tableStyleId>
              </a:tblPr>
              <a:tblGrid>
                <a:gridCol w="1676400">
                  <a:extLst>
                    <a:ext uri="{9D8B030D-6E8A-4147-A177-3AD203B41FA5}">
                      <a16:colId xmlns:a16="http://schemas.microsoft.com/office/drawing/2014/main" val="1600962835"/>
                    </a:ext>
                  </a:extLst>
                </a:gridCol>
                <a:gridCol w="6629400">
                  <a:extLst>
                    <a:ext uri="{9D8B030D-6E8A-4147-A177-3AD203B41FA5}">
                      <a16:colId xmlns:a16="http://schemas.microsoft.com/office/drawing/2014/main" val="2902974156"/>
                    </a:ext>
                  </a:extLst>
                </a:gridCol>
              </a:tblGrid>
              <a:tr h="443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1">
                              <a:lumMod val="75000"/>
                            </a:schemeClr>
                          </a:solidFill>
                        </a:rPr>
                        <a:t>May 2010</a:t>
                      </a:r>
                    </a:p>
                    <a:p>
                      <a:endParaRPr lang="en-US" sz="1200" dirty="0"/>
                    </a:p>
                  </a:txBody>
                  <a:tcPr/>
                </a:tc>
                <a:tc>
                  <a:txBody>
                    <a:bodyPr/>
                    <a:lstStyle/>
                    <a:p>
                      <a:r>
                        <a:rPr lang="en-US" sz="1200" b="0" dirty="0">
                          <a:solidFill>
                            <a:schemeClr val="accent1">
                              <a:lumMod val="75000"/>
                            </a:schemeClr>
                          </a:solidFill>
                        </a:rPr>
                        <a:t>First European Economic Adjustment Program (EAP) worth up to EUR 80 billion</a:t>
                      </a:r>
                    </a:p>
                    <a:p>
                      <a:r>
                        <a:rPr lang="en-US" sz="1200" b="0" dirty="0">
                          <a:solidFill>
                            <a:srgbClr val="FF0000"/>
                          </a:solidFill>
                        </a:rPr>
                        <a:t>First IMF arrangement (SBA 05/2010-03/2012) worth up to EUR 30 billion</a:t>
                      </a:r>
                    </a:p>
                  </a:txBody>
                  <a:tcPr/>
                </a:tc>
                <a:extLst>
                  <a:ext uri="{0D108BD9-81ED-4DB2-BD59-A6C34878D82A}">
                    <a16:rowId xmlns:a16="http://schemas.microsoft.com/office/drawing/2014/main" val="1928694425"/>
                  </a:ext>
                </a:extLst>
              </a:tr>
              <a:tr h="6177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1">
                              <a:lumMod val="75000"/>
                            </a:schemeClr>
                          </a:solidFill>
                        </a:rPr>
                        <a:t>March 2012</a:t>
                      </a:r>
                    </a:p>
                    <a:p>
                      <a:endParaRPr lang="en-US" sz="1200" b="0" dirty="0">
                        <a:solidFill>
                          <a:schemeClr val="accent1">
                            <a:lumMod val="75000"/>
                          </a:schemeClr>
                        </a:solidFill>
                      </a:endParaRPr>
                    </a:p>
                  </a:txBody>
                  <a:tcPr/>
                </a:tc>
                <a:tc>
                  <a:txBody>
                    <a:bodyPr/>
                    <a:lstStyle/>
                    <a:p>
                      <a:r>
                        <a:rPr lang="en-US" sz="1200" b="0" dirty="0">
                          <a:solidFill>
                            <a:schemeClr val="accent1">
                              <a:lumMod val="75000"/>
                            </a:schemeClr>
                          </a:solidFill>
                        </a:rPr>
                        <a:t>Second EAP, including private sector involvement (53.5 % write-down for investors in Greek bonds), worth up to EUR 130 billion</a:t>
                      </a:r>
                    </a:p>
                    <a:p>
                      <a:r>
                        <a:rPr lang="en-US" sz="1200" b="0" dirty="0">
                          <a:solidFill>
                            <a:srgbClr val="FF0000"/>
                          </a:solidFill>
                        </a:rPr>
                        <a:t>Second IMF arrangement (EFF 03/2012-01/2016) worth up to EUR 28 billion</a:t>
                      </a:r>
                    </a:p>
                  </a:txBody>
                  <a:tcPr/>
                </a:tc>
                <a:extLst>
                  <a:ext uri="{0D108BD9-81ED-4DB2-BD59-A6C34878D82A}">
                    <a16:rowId xmlns:a16="http://schemas.microsoft.com/office/drawing/2014/main" val="2347452046"/>
                  </a:ext>
                </a:extLst>
              </a:tr>
              <a:tr h="443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lumMod val="75000"/>
                            </a:schemeClr>
                          </a:solidFill>
                        </a:rPr>
                        <a:t>June 2013</a:t>
                      </a:r>
                    </a:p>
                    <a:p>
                      <a:endParaRPr lang="en-US" sz="1200" b="0" dirty="0">
                        <a:solidFill>
                          <a:schemeClr val="accent1">
                            <a:lumMod val="7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lumMod val="75000"/>
                            </a:schemeClr>
                          </a:solidFill>
                        </a:rPr>
                        <a:t>IMF admits that the handling of the Greek debt crisis has not yielded the expected results</a:t>
                      </a:r>
                    </a:p>
                  </a:txBody>
                  <a:tcPr/>
                </a:tc>
                <a:extLst>
                  <a:ext uri="{0D108BD9-81ED-4DB2-BD59-A6C34878D82A}">
                    <a16:rowId xmlns:a16="http://schemas.microsoft.com/office/drawing/2014/main" val="2931068443"/>
                  </a:ext>
                </a:extLst>
              </a:tr>
              <a:tr h="443544">
                <a:tc>
                  <a:txBody>
                    <a:bodyPr/>
                    <a:lstStyle/>
                    <a:p>
                      <a:r>
                        <a:rPr lang="en-US" sz="1200" dirty="0">
                          <a:solidFill>
                            <a:schemeClr val="accent1">
                              <a:lumMod val="75000"/>
                            </a:schemeClr>
                          </a:solidFill>
                        </a:rPr>
                        <a:t>January 2015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lumMod val="75000"/>
                            </a:schemeClr>
                          </a:solidFill>
                        </a:rPr>
                        <a:t>Political crisis in Greece lead to early elections in which </a:t>
                      </a:r>
                      <a:r>
                        <a:rPr lang="en-US" sz="1200" dirty="0" err="1">
                          <a:solidFill>
                            <a:schemeClr val="accent1">
                              <a:lumMod val="75000"/>
                            </a:schemeClr>
                          </a:solidFill>
                        </a:rPr>
                        <a:t>Syriza</a:t>
                      </a:r>
                      <a:r>
                        <a:rPr lang="en-US" sz="1200" dirty="0">
                          <a:solidFill>
                            <a:schemeClr val="accent1">
                              <a:lumMod val="75000"/>
                            </a:schemeClr>
                          </a:solidFill>
                        </a:rPr>
                        <a:t> comes to power</a:t>
                      </a:r>
                    </a:p>
                    <a:p>
                      <a:endParaRPr lang="en-US" sz="1200" dirty="0">
                        <a:solidFill>
                          <a:schemeClr val="accent1">
                            <a:lumMod val="75000"/>
                          </a:schemeClr>
                        </a:solidFill>
                      </a:endParaRPr>
                    </a:p>
                  </a:txBody>
                  <a:tcPr/>
                </a:tc>
                <a:extLst>
                  <a:ext uri="{0D108BD9-81ED-4DB2-BD59-A6C34878D82A}">
                    <a16:rowId xmlns:a16="http://schemas.microsoft.com/office/drawing/2014/main" val="1577399137"/>
                  </a:ext>
                </a:extLst>
              </a:tr>
              <a:tr h="443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lumMod val="75000"/>
                            </a:schemeClr>
                          </a:solidFill>
                        </a:rPr>
                        <a:t>January-June 2015</a:t>
                      </a:r>
                    </a:p>
                    <a:p>
                      <a:endParaRPr lang="en-US" sz="1200" dirty="0">
                        <a:solidFill>
                          <a:schemeClr val="accent1">
                            <a:lumMod val="75000"/>
                          </a:schemeClr>
                        </a:solidFill>
                      </a:endParaRPr>
                    </a:p>
                  </a:txBody>
                  <a:tcPr/>
                </a:tc>
                <a:tc>
                  <a:txBody>
                    <a:bodyPr/>
                    <a:lstStyle/>
                    <a:p>
                      <a:r>
                        <a:rPr lang="en-US" sz="1200" dirty="0">
                          <a:solidFill>
                            <a:schemeClr val="accent1">
                              <a:lumMod val="75000"/>
                            </a:schemeClr>
                          </a:solidFill>
                        </a:rPr>
                        <a:t>Difficult negotiations on progress under the second EAP; fears of a Greek default rise</a:t>
                      </a:r>
                    </a:p>
                    <a:p>
                      <a:r>
                        <a:rPr lang="en-US" sz="1200" dirty="0">
                          <a:solidFill>
                            <a:srgbClr val="FF0000"/>
                          </a:solidFill>
                        </a:rPr>
                        <a:t>Greece temporarily fails to repay EUR 1.5 billion to the IMF</a:t>
                      </a:r>
                    </a:p>
                  </a:txBody>
                  <a:tcPr/>
                </a:tc>
                <a:extLst>
                  <a:ext uri="{0D108BD9-81ED-4DB2-BD59-A6C34878D82A}">
                    <a16:rowId xmlns:a16="http://schemas.microsoft.com/office/drawing/2014/main" val="2190676423"/>
                  </a:ext>
                </a:extLst>
              </a:tr>
              <a:tr h="443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lumMod val="75000"/>
                            </a:schemeClr>
                          </a:solidFill>
                        </a:rPr>
                        <a:t>August 2015</a:t>
                      </a:r>
                    </a:p>
                    <a:p>
                      <a:endParaRPr lang="en-US" sz="1200" dirty="0">
                        <a:solidFill>
                          <a:schemeClr val="accent1">
                            <a:lumMod val="7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lumMod val="75000"/>
                            </a:schemeClr>
                          </a:solidFill>
                        </a:rPr>
                        <a:t>Third EAP worth up to EUR 86 billion</a:t>
                      </a:r>
                    </a:p>
                    <a:p>
                      <a:endParaRPr lang="en-US" sz="1200" dirty="0">
                        <a:solidFill>
                          <a:srgbClr val="FF0000"/>
                        </a:solidFill>
                      </a:endParaRPr>
                    </a:p>
                  </a:txBody>
                  <a:tcPr/>
                </a:tc>
                <a:extLst>
                  <a:ext uri="{0D108BD9-81ED-4DB2-BD59-A6C34878D82A}">
                    <a16:rowId xmlns:a16="http://schemas.microsoft.com/office/drawing/2014/main" val="1217988469"/>
                  </a:ext>
                </a:extLst>
              </a:tr>
              <a:tr h="9662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lumMod val="75000"/>
                            </a:schemeClr>
                          </a:solidFill>
                        </a:rPr>
                        <a:t>February 2017</a:t>
                      </a:r>
                    </a:p>
                    <a:p>
                      <a:endParaRPr lang="en-US" sz="1200" dirty="0">
                        <a:solidFill>
                          <a:schemeClr val="accent1">
                            <a:lumMod val="75000"/>
                          </a:schemeClr>
                        </a:solidFill>
                      </a:endParaRPr>
                    </a:p>
                  </a:txBody>
                  <a:tcPr/>
                </a:tc>
                <a:tc>
                  <a:txBody>
                    <a:bodyPr/>
                    <a:lstStyle/>
                    <a:p>
                      <a:r>
                        <a:rPr lang="en-US" sz="1200" dirty="0">
                          <a:solidFill>
                            <a:schemeClr val="accent1">
                              <a:lumMod val="75000"/>
                            </a:schemeClr>
                          </a:solidFill>
                        </a:rPr>
                        <a:t>Tensions between the IMF and EU member states/institutions over Greece’s debt sustainability</a:t>
                      </a:r>
                    </a:p>
                    <a:p>
                      <a:r>
                        <a:rPr lang="en-US" sz="1200" dirty="0">
                          <a:solidFill>
                            <a:srgbClr val="FF0000"/>
                          </a:solidFill>
                        </a:rPr>
                        <a:t>IMF warns that Greece’s debt is unsustainable and debt relief is necessary, and that too high budget cuts will hamper Greece’s ability to grow</a:t>
                      </a:r>
                    </a:p>
                    <a:p>
                      <a:r>
                        <a:rPr lang="en-US" sz="1200" dirty="0">
                          <a:solidFill>
                            <a:schemeClr val="accent1">
                              <a:lumMod val="75000"/>
                            </a:schemeClr>
                          </a:solidFill>
                        </a:rPr>
                        <a:t>EU member states/institutions agree to more lenient budget targets, but decline to consider debt relief at this stage</a:t>
                      </a:r>
                    </a:p>
                  </a:txBody>
                  <a:tcPr/>
                </a:tc>
                <a:extLst>
                  <a:ext uri="{0D108BD9-81ED-4DB2-BD59-A6C34878D82A}">
                    <a16:rowId xmlns:a16="http://schemas.microsoft.com/office/drawing/2014/main" val="265029820"/>
                  </a:ext>
                </a:extLst>
              </a:tr>
              <a:tr h="617794">
                <a:tc>
                  <a:txBody>
                    <a:bodyPr/>
                    <a:lstStyle/>
                    <a:p>
                      <a:r>
                        <a:rPr lang="en-US" sz="1200" dirty="0">
                          <a:solidFill>
                            <a:schemeClr val="accent1">
                              <a:lumMod val="75000"/>
                            </a:schemeClr>
                          </a:solidFill>
                        </a:rPr>
                        <a:t>July 2017</a:t>
                      </a:r>
                    </a:p>
                  </a:txBody>
                  <a:tcPr/>
                </a:tc>
                <a:tc>
                  <a:txBody>
                    <a:bodyPr/>
                    <a:lstStyle/>
                    <a:p>
                      <a:r>
                        <a:rPr lang="en-US" sz="1200" dirty="0">
                          <a:solidFill>
                            <a:srgbClr val="FF0000"/>
                          </a:solidFill>
                        </a:rPr>
                        <a:t>IMF approves, in principle, a EUR 1.6 billion precautionary SBA, conditional on assurances from EU member states/institutions on debt sustainability, and under the condition that the third economic program remains on track </a:t>
                      </a:r>
                    </a:p>
                  </a:txBody>
                  <a:tcPr/>
                </a:tc>
                <a:extLst>
                  <a:ext uri="{0D108BD9-81ED-4DB2-BD59-A6C34878D82A}">
                    <a16:rowId xmlns:a16="http://schemas.microsoft.com/office/drawing/2014/main" val="1923717697"/>
                  </a:ext>
                </a:extLst>
              </a:tr>
            </a:tbl>
          </a:graphicData>
        </a:graphic>
      </p:graphicFrame>
    </p:spTree>
    <p:extLst>
      <p:ext uri="{BB962C8B-B14F-4D97-AF65-F5344CB8AC3E}">
        <p14:creationId xmlns:p14="http://schemas.microsoft.com/office/powerpoint/2010/main" val="872900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52800" y="1481329"/>
            <a:ext cx="5334000" cy="5148071"/>
          </a:xfrm>
        </p:spPr>
        <p:txBody>
          <a:bodyPr>
            <a:normAutofit fontScale="85000" lnSpcReduction="10000"/>
          </a:bodyPr>
          <a:lstStyle/>
          <a:p>
            <a:pPr>
              <a:lnSpc>
                <a:spcPct val="120000"/>
              </a:lnSpc>
              <a:buFont typeface="Wingdings" panose="05000000000000000000" pitchFamily="2" charset="2"/>
              <a:buChar char="§"/>
            </a:pPr>
            <a:r>
              <a:rPr lang="en-US" sz="1700" b="1" dirty="0">
                <a:solidFill>
                  <a:schemeClr val="accent1">
                    <a:lumMod val="75000"/>
                  </a:schemeClr>
                </a:solidFill>
              </a:rPr>
              <a:t>Evaluation of IMF engagement</a:t>
            </a:r>
            <a:r>
              <a:rPr lang="en-US" sz="1700" dirty="0">
                <a:solidFill>
                  <a:schemeClr val="accent1">
                    <a:lumMod val="75000"/>
                  </a:schemeClr>
                </a:solidFill>
              </a:rPr>
              <a:t>: in 2016 the Independent Evaluation Office examined the effectiveness of the IMF’s engagement in Greece, Ireland, and Portugal in 2010–2014 in order to draw lessons and to enhance transparency</a:t>
            </a:r>
          </a:p>
          <a:p>
            <a:pPr>
              <a:lnSpc>
                <a:spcPct val="120000"/>
              </a:lnSpc>
              <a:buFont typeface="Wingdings" panose="05000000000000000000" pitchFamily="2" charset="2"/>
              <a:buChar char="§"/>
            </a:pPr>
            <a:endParaRPr lang="en-US" sz="1700" dirty="0">
              <a:solidFill>
                <a:schemeClr val="accent1">
                  <a:lumMod val="75000"/>
                </a:schemeClr>
              </a:solidFill>
            </a:endParaRPr>
          </a:p>
          <a:p>
            <a:pPr>
              <a:lnSpc>
                <a:spcPct val="120000"/>
              </a:lnSpc>
              <a:buFont typeface="Wingdings" panose="05000000000000000000" pitchFamily="2" charset="2"/>
              <a:buChar char="§"/>
            </a:pPr>
            <a:r>
              <a:rPr lang="en-US" sz="1700" b="1" dirty="0">
                <a:solidFill>
                  <a:schemeClr val="accent1">
                    <a:lumMod val="75000"/>
                  </a:schemeClr>
                </a:solidFill>
              </a:rPr>
              <a:t>Recommendations</a:t>
            </a:r>
            <a:r>
              <a:rPr lang="en-US" sz="1700" dirty="0">
                <a:solidFill>
                  <a:schemeClr val="accent1">
                    <a:lumMod val="75000"/>
                  </a:schemeClr>
                </a:solidFill>
              </a:rPr>
              <a:t>: the IEO acknowledged that the crises in members of a currency union posed extraordinary challenges for the IMF and policy makers, and made five recommendations:</a:t>
            </a:r>
          </a:p>
          <a:p>
            <a:pPr lvl="1">
              <a:lnSpc>
                <a:spcPct val="120000"/>
              </a:lnSpc>
              <a:buFont typeface="Lucida Sans Unicode" panose="020B0602030504020204" pitchFamily="34" charset="0"/>
              <a:buChar char="₋"/>
            </a:pPr>
            <a:r>
              <a:rPr lang="en-US" sz="1300" dirty="0">
                <a:solidFill>
                  <a:schemeClr val="accent1">
                    <a:lumMod val="75000"/>
                  </a:schemeClr>
                </a:solidFill>
              </a:rPr>
              <a:t>procedures should be developed to minimize the room for political intervention in the IMF’s technical analysis</a:t>
            </a:r>
          </a:p>
          <a:p>
            <a:pPr lvl="1">
              <a:lnSpc>
                <a:spcPct val="120000"/>
              </a:lnSpc>
              <a:buFont typeface="Lucida Sans Unicode" panose="020B0602030504020204" pitchFamily="34" charset="0"/>
              <a:buChar char="₋"/>
            </a:pPr>
            <a:r>
              <a:rPr lang="en-US" sz="1300" dirty="0">
                <a:solidFill>
                  <a:schemeClr val="accent1">
                    <a:lumMod val="75000"/>
                  </a:schemeClr>
                </a:solidFill>
              </a:rPr>
              <a:t>existing processes should be strengthened to ensure that agreed policies are followed and that they are not changed without careful deliberation</a:t>
            </a:r>
          </a:p>
          <a:p>
            <a:pPr lvl="1">
              <a:lnSpc>
                <a:spcPct val="120000"/>
              </a:lnSpc>
              <a:buFont typeface="Lucida Sans Unicode" panose="020B0602030504020204" pitchFamily="34" charset="0"/>
              <a:buChar char="₋"/>
            </a:pPr>
            <a:r>
              <a:rPr lang="en-US" sz="1300" dirty="0">
                <a:solidFill>
                  <a:schemeClr val="accent1">
                    <a:lumMod val="75000"/>
                  </a:schemeClr>
                </a:solidFill>
              </a:rPr>
              <a:t>the IMF should clarify how guidelines on program design apply to currency union members</a:t>
            </a:r>
          </a:p>
          <a:p>
            <a:pPr lvl="1">
              <a:lnSpc>
                <a:spcPct val="120000"/>
              </a:lnSpc>
              <a:buFont typeface="Lucida Sans Unicode" panose="020B0602030504020204" pitchFamily="34" charset="0"/>
              <a:buChar char="₋"/>
            </a:pPr>
            <a:r>
              <a:rPr lang="en-US" sz="1300" dirty="0">
                <a:solidFill>
                  <a:schemeClr val="accent1">
                    <a:lumMod val="75000"/>
                  </a:schemeClr>
                </a:solidFill>
              </a:rPr>
              <a:t>the IMF should establish a policy on cooperation with regional financing arrangements</a:t>
            </a:r>
          </a:p>
          <a:p>
            <a:pPr lvl="1">
              <a:lnSpc>
                <a:spcPct val="120000"/>
              </a:lnSpc>
              <a:buFont typeface="Lucida Sans Unicode" panose="020B0602030504020204" pitchFamily="34" charset="0"/>
              <a:buChar char="₋"/>
            </a:pPr>
            <a:r>
              <a:rPr lang="en-US" sz="1300" dirty="0">
                <a:solidFill>
                  <a:schemeClr val="accent1">
                    <a:lumMod val="75000"/>
                  </a:schemeClr>
                </a:solidFill>
              </a:rPr>
              <a:t>the Executive Board and management should reaffirm their commitment to accountability and transparency and the role of independent evaluation in fostering good governance</a:t>
            </a:r>
            <a:endParaRPr lang="en-US" sz="1400" dirty="0">
              <a:solidFill>
                <a:schemeClr val="accent1">
                  <a:lumMod val="75000"/>
                </a:schemeClr>
              </a:solidFill>
            </a:endParaRPr>
          </a:p>
          <a:p>
            <a:pPr marL="109728" indent="0">
              <a:lnSpc>
                <a:spcPct val="120000"/>
              </a:lnSpc>
              <a:buNone/>
            </a:pPr>
            <a:endParaRPr lang="en-US" sz="3300" dirty="0">
              <a:solidFill>
                <a:schemeClr val="accent1">
                  <a:lumMod val="75000"/>
                </a:schemeClr>
              </a:solidFill>
            </a:endParaRPr>
          </a:p>
          <a:p>
            <a:pPr>
              <a:lnSpc>
                <a:spcPct val="120000"/>
              </a:lnSpc>
              <a:buFont typeface="Wingdings" panose="05000000000000000000" pitchFamily="2" charset="2"/>
              <a:buChar char="§"/>
            </a:pPr>
            <a:endParaRPr lang="en-US" sz="3000" dirty="0">
              <a:solidFill>
                <a:schemeClr val="accent1">
                  <a:lumMod val="75000"/>
                </a:schemeClr>
              </a:solidFill>
            </a:endParaRPr>
          </a:p>
          <a:p>
            <a:endParaRPr lang="en-US" sz="3000" dirty="0">
              <a:solidFill>
                <a:schemeClr val="accent1">
                  <a:lumMod val="75000"/>
                </a:schemeClr>
              </a:solidFill>
            </a:endParaRPr>
          </a:p>
          <a:p>
            <a:endParaRPr lang="en-US" sz="3000" dirty="0">
              <a:solidFill>
                <a:schemeClr val="accent1">
                  <a:lumMod val="75000"/>
                </a:schemeClr>
              </a:solidFill>
            </a:endParaRPr>
          </a:p>
          <a:p>
            <a:endParaRPr lang="en-US" dirty="0"/>
          </a:p>
        </p:txBody>
      </p:sp>
      <p:sp>
        <p:nvSpPr>
          <p:cNvPr id="7" name="Content Placeholder 2"/>
          <p:cNvSpPr txBox="1">
            <a:spLocks/>
          </p:cNvSpPr>
          <p:nvPr/>
        </p:nvSpPr>
        <p:spPr>
          <a:xfrm>
            <a:off x="762000" y="304801"/>
            <a:ext cx="7924800" cy="990599"/>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120650" marR="0" lvl="0" indent="-11113" defTabSz="914400" rtl="0" eaLnBrk="1" fontAlgn="auto" latinLnBrk="0" hangingPunct="1">
              <a:lnSpc>
                <a:spcPct val="100000"/>
              </a:lnSpc>
              <a:spcBef>
                <a:spcPts val="400"/>
              </a:spcBef>
              <a:spcAft>
                <a:spcPts val="0"/>
              </a:spcAft>
              <a:buClr>
                <a:schemeClr val="accent1"/>
              </a:buClr>
              <a:buSzPct val="68000"/>
              <a:tabLst/>
              <a:defRPr/>
            </a:pPr>
            <a:r>
              <a:rPr lang="en-US" sz="2400" b="1" dirty="0">
                <a:solidFill>
                  <a:schemeClr val="accent1">
                    <a:lumMod val="75000"/>
                  </a:schemeClr>
                </a:solidFill>
              </a:rPr>
              <a:t>VI. IMF-supported programs in Greece</a:t>
            </a:r>
            <a:endParaRPr kumimoji="0" lang="en-US" sz="22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pic>
        <p:nvPicPr>
          <p:cNvPr id="4" name="Picture 3">
            <a:extLst>
              <a:ext uri="{FF2B5EF4-FFF2-40B4-BE49-F238E27FC236}">
                <a16:creationId xmlns:a16="http://schemas.microsoft.com/office/drawing/2014/main" id="{4E557F56-40CE-45F5-9141-D2E0414B2137}"/>
              </a:ext>
            </a:extLst>
          </p:cNvPr>
          <p:cNvPicPr>
            <a:picLocks noChangeAspect="1"/>
          </p:cNvPicPr>
          <p:nvPr/>
        </p:nvPicPr>
        <p:blipFill>
          <a:blip r:embed="rId2"/>
          <a:stretch>
            <a:fillRect/>
          </a:stretch>
        </p:blipFill>
        <p:spPr>
          <a:xfrm>
            <a:off x="457201" y="1481329"/>
            <a:ext cx="2819400" cy="3852671"/>
          </a:xfrm>
          <a:prstGeom prst="rect">
            <a:avLst/>
          </a:prstGeom>
        </p:spPr>
      </p:pic>
    </p:spTree>
    <p:extLst>
      <p:ext uri="{BB962C8B-B14F-4D97-AF65-F5344CB8AC3E}">
        <p14:creationId xmlns:p14="http://schemas.microsoft.com/office/powerpoint/2010/main" val="1903876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4614671"/>
          </a:xfrm>
        </p:spPr>
        <p:txBody>
          <a:bodyPr>
            <a:normAutofit/>
          </a:bodyPr>
          <a:lstStyle/>
          <a:p>
            <a:pPr>
              <a:lnSpc>
                <a:spcPct val="120000"/>
              </a:lnSpc>
              <a:buFont typeface="Wingdings" panose="05000000000000000000" pitchFamily="2" charset="2"/>
              <a:buChar char="§"/>
            </a:pPr>
            <a:endParaRPr lang="en-US" sz="1800" dirty="0">
              <a:solidFill>
                <a:schemeClr val="accent1">
                  <a:lumMod val="75000"/>
                </a:schemeClr>
              </a:solidFill>
            </a:endParaRPr>
          </a:p>
          <a:p>
            <a:pPr>
              <a:lnSpc>
                <a:spcPct val="120000"/>
              </a:lnSpc>
              <a:buFont typeface="Wingdings" panose="05000000000000000000" pitchFamily="2" charset="2"/>
              <a:buChar char="§"/>
            </a:pPr>
            <a:endParaRPr lang="en-US" sz="1800" dirty="0">
              <a:solidFill>
                <a:schemeClr val="accent1">
                  <a:lumMod val="75000"/>
                </a:schemeClr>
              </a:solidFill>
            </a:endParaRPr>
          </a:p>
          <a:p>
            <a:pPr>
              <a:lnSpc>
                <a:spcPct val="120000"/>
              </a:lnSpc>
              <a:buFont typeface="Wingdings" panose="05000000000000000000" pitchFamily="2" charset="2"/>
              <a:buChar char="§"/>
            </a:pPr>
            <a:endParaRPr lang="en-US" sz="2600" dirty="0">
              <a:solidFill>
                <a:schemeClr val="accent1">
                  <a:lumMod val="75000"/>
                </a:schemeClr>
              </a:solidFill>
            </a:endParaRPr>
          </a:p>
          <a:p>
            <a:pPr>
              <a:lnSpc>
                <a:spcPct val="120000"/>
              </a:lnSpc>
              <a:buFont typeface="Wingdings" panose="05000000000000000000" pitchFamily="2" charset="2"/>
              <a:buChar char="§"/>
            </a:pPr>
            <a:endParaRPr lang="en-US" sz="3300" dirty="0">
              <a:solidFill>
                <a:schemeClr val="accent1">
                  <a:lumMod val="75000"/>
                </a:schemeClr>
              </a:solidFill>
            </a:endParaRPr>
          </a:p>
          <a:p>
            <a:pPr>
              <a:lnSpc>
                <a:spcPct val="120000"/>
              </a:lnSpc>
              <a:buFont typeface="Wingdings" panose="05000000000000000000" pitchFamily="2" charset="2"/>
              <a:buChar char="§"/>
            </a:pPr>
            <a:endParaRPr lang="en-US" sz="3000" dirty="0">
              <a:solidFill>
                <a:schemeClr val="accent1">
                  <a:lumMod val="75000"/>
                </a:schemeClr>
              </a:solidFill>
            </a:endParaRPr>
          </a:p>
          <a:p>
            <a:endParaRPr lang="en-US" sz="3000" dirty="0">
              <a:solidFill>
                <a:schemeClr val="accent1">
                  <a:lumMod val="75000"/>
                </a:schemeClr>
              </a:solidFill>
            </a:endParaRPr>
          </a:p>
          <a:p>
            <a:endParaRPr lang="en-US" sz="3000" dirty="0">
              <a:solidFill>
                <a:schemeClr val="accent1">
                  <a:lumMod val="75000"/>
                </a:schemeClr>
              </a:solidFill>
            </a:endParaRPr>
          </a:p>
          <a:p>
            <a:endParaRPr lang="en-US" dirty="0"/>
          </a:p>
        </p:txBody>
      </p:sp>
      <p:sp>
        <p:nvSpPr>
          <p:cNvPr id="7" name="Content Placeholder 2"/>
          <p:cNvSpPr txBox="1">
            <a:spLocks/>
          </p:cNvSpPr>
          <p:nvPr/>
        </p:nvSpPr>
        <p:spPr>
          <a:xfrm>
            <a:off x="762000" y="304801"/>
            <a:ext cx="7924800" cy="990599"/>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120650" marR="0" lvl="0" indent="-11113" defTabSz="914400" rtl="0" eaLnBrk="1" fontAlgn="auto" latinLnBrk="0" hangingPunct="1">
              <a:lnSpc>
                <a:spcPct val="100000"/>
              </a:lnSpc>
              <a:spcBef>
                <a:spcPts val="400"/>
              </a:spcBef>
              <a:spcAft>
                <a:spcPts val="0"/>
              </a:spcAft>
              <a:buClr>
                <a:schemeClr val="accent1"/>
              </a:buClr>
              <a:buSzPct val="68000"/>
              <a:tabLst/>
              <a:defRPr/>
            </a:pPr>
            <a:r>
              <a:rPr lang="en-US" sz="2400" b="1" dirty="0">
                <a:solidFill>
                  <a:schemeClr val="accent1">
                    <a:lumMod val="75000"/>
                  </a:schemeClr>
                </a:solidFill>
              </a:rPr>
              <a:t>VII. The IMF in Bulgaria</a:t>
            </a:r>
            <a:endParaRPr kumimoji="0" lang="en-US" sz="2400" b="1" i="0" u="none" strike="noStrike" kern="1200" cap="none" spc="0" normalizeH="0" baseline="0" noProof="0" dirty="0">
              <a:ln>
                <a:noFill/>
              </a:ln>
              <a:solidFill>
                <a:srgbClr val="FF0000"/>
              </a:solidFill>
              <a:effectLst/>
              <a:uLnTx/>
              <a:uFillTx/>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pic>
        <p:nvPicPr>
          <p:cNvPr id="3" name="Picture 2">
            <a:extLst>
              <a:ext uri="{FF2B5EF4-FFF2-40B4-BE49-F238E27FC236}">
                <a16:creationId xmlns:a16="http://schemas.microsoft.com/office/drawing/2014/main" id="{F7E3C126-EB71-4A30-AF2B-32AEDB85F9A4}"/>
              </a:ext>
            </a:extLst>
          </p:cNvPr>
          <p:cNvPicPr>
            <a:picLocks noChangeAspect="1"/>
          </p:cNvPicPr>
          <p:nvPr/>
        </p:nvPicPr>
        <p:blipFill>
          <a:blip r:embed="rId2"/>
          <a:stretch>
            <a:fillRect/>
          </a:stretch>
        </p:blipFill>
        <p:spPr>
          <a:xfrm>
            <a:off x="457199" y="1752600"/>
            <a:ext cx="8246115" cy="3733800"/>
          </a:xfrm>
          <a:prstGeom prst="rect">
            <a:avLst/>
          </a:prstGeom>
        </p:spPr>
      </p:pic>
    </p:spTree>
    <p:extLst>
      <p:ext uri="{BB962C8B-B14F-4D97-AF65-F5344CB8AC3E}">
        <p14:creationId xmlns:p14="http://schemas.microsoft.com/office/powerpoint/2010/main" val="2983912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4614671"/>
          </a:xfrm>
        </p:spPr>
        <p:txBody>
          <a:bodyPr>
            <a:normAutofit/>
          </a:bodyPr>
          <a:lstStyle/>
          <a:p>
            <a:pPr>
              <a:lnSpc>
                <a:spcPct val="120000"/>
              </a:lnSpc>
              <a:buFont typeface="Wingdings" panose="05000000000000000000" pitchFamily="2" charset="2"/>
              <a:buChar char="§"/>
            </a:pPr>
            <a:r>
              <a:rPr lang="en-US" sz="1800" b="1" dirty="0">
                <a:solidFill>
                  <a:schemeClr val="accent1">
                    <a:lumMod val="75000"/>
                  </a:schemeClr>
                </a:solidFill>
              </a:rPr>
              <a:t>Lending</a:t>
            </a:r>
            <a:r>
              <a:rPr lang="en-US" sz="1800" dirty="0">
                <a:solidFill>
                  <a:schemeClr val="accent1">
                    <a:lumMod val="75000"/>
                  </a:schemeClr>
                </a:solidFill>
              </a:rPr>
              <a:t>: Since Bulgaria became an IMF member in September 1990, it entered into several IMF-supported programs. The last program was precautionary</a:t>
            </a:r>
          </a:p>
          <a:p>
            <a:pPr marL="109728" indent="0" algn="ctr">
              <a:lnSpc>
                <a:spcPct val="120000"/>
              </a:lnSpc>
              <a:buNone/>
            </a:pPr>
            <a:endParaRPr lang="en-US" sz="1200" dirty="0">
              <a:solidFill>
                <a:schemeClr val="accent1">
                  <a:lumMod val="75000"/>
                </a:schemeClr>
              </a:solidFill>
            </a:endParaRPr>
          </a:p>
          <a:p>
            <a:pPr marL="109728" indent="0" algn="ctr">
              <a:lnSpc>
                <a:spcPct val="120000"/>
              </a:lnSpc>
              <a:buNone/>
            </a:pPr>
            <a:r>
              <a:rPr lang="en-US" sz="1200" dirty="0">
                <a:solidFill>
                  <a:schemeClr val="accent1">
                    <a:lumMod val="75000"/>
                  </a:schemeClr>
                </a:solidFill>
              </a:rPr>
              <a:t>Bulgaria: IMF-supported programs (SDR thousand)</a:t>
            </a:r>
          </a:p>
          <a:p>
            <a:pPr>
              <a:lnSpc>
                <a:spcPct val="120000"/>
              </a:lnSpc>
              <a:buFont typeface="Wingdings" panose="05000000000000000000" pitchFamily="2" charset="2"/>
              <a:buChar char="§"/>
            </a:pPr>
            <a:endParaRPr lang="en-US" sz="1800" dirty="0">
              <a:solidFill>
                <a:schemeClr val="accent1">
                  <a:lumMod val="75000"/>
                </a:schemeClr>
              </a:solidFill>
            </a:endParaRPr>
          </a:p>
          <a:p>
            <a:pPr>
              <a:lnSpc>
                <a:spcPct val="120000"/>
              </a:lnSpc>
              <a:buFont typeface="Wingdings" panose="05000000000000000000" pitchFamily="2" charset="2"/>
              <a:buChar char="§"/>
            </a:pPr>
            <a:endParaRPr lang="en-US" sz="1800" dirty="0">
              <a:solidFill>
                <a:schemeClr val="accent1">
                  <a:lumMod val="75000"/>
                </a:schemeClr>
              </a:solidFill>
            </a:endParaRPr>
          </a:p>
          <a:p>
            <a:pPr>
              <a:lnSpc>
                <a:spcPct val="120000"/>
              </a:lnSpc>
              <a:buFont typeface="Wingdings" panose="05000000000000000000" pitchFamily="2" charset="2"/>
              <a:buChar char="§"/>
            </a:pPr>
            <a:endParaRPr lang="en-US" sz="2600" dirty="0">
              <a:solidFill>
                <a:schemeClr val="accent1">
                  <a:lumMod val="75000"/>
                </a:schemeClr>
              </a:solidFill>
            </a:endParaRPr>
          </a:p>
          <a:p>
            <a:pPr>
              <a:lnSpc>
                <a:spcPct val="120000"/>
              </a:lnSpc>
              <a:buFont typeface="Wingdings" panose="05000000000000000000" pitchFamily="2" charset="2"/>
              <a:buChar char="§"/>
            </a:pPr>
            <a:endParaRPr lang="en-US" sz="3300" dirty="0">
              <a:solidFill>
                <a:schemeClr val="accent1">
                  <a:lumMod val="75000"/>
                </a:schemeClr>
              </a:solidFill>
            </a:endParaRPr>
          </a:p>
          <a:p>
            <a:pPr>
              <a:lnSpc>
                <a:spcPct val="120000"/>
              </a:lnSpc>
              <a:buFont typeface="Wingdings" panose="05000000000000000000" pitchFamily="2" charset="2"/>
              <a:buChar char="§"/>
            </a:pPr>
            <a:endParaRPr lang="en-US" sz="3000" dirty="0">
              <a:solidFill>
                <a:schemeClr val="accent1">
                  <a:lumMod val="75000"/>
                </a:schemeClr>
              </a:solidFill>
            </a:endParaRPr>
          </a:p>
          <a:p>
            <a:endParaRPr lang="en-US" sz="3000" dirty="0">
              <a:solidFill>
                <a:schemeClr val="accent1">
                  <a:lumMod val="75000"/>
                </a:schemeClr>
              </a:solidFill>
            </a:endParaRPr>
          </a:p>
          <a:p>
            <a:endParaRPr lang="en-US" sz="3000" dirty="0">
              <a:solidFill>
                <a:schemeClr val="accent1">
                  <a:lumMod val="75000"/>
                </a:schemeClr>
              </a:solidFill>
            </a:endParaRPr>
          </a:p>
          <a:p>
            <a:endParaRPr lang="en-US" dirty="0"/>
          </a:p>
        </p:txBody>
      </p:sp>
      <p:sp>
        <p:nvSpPr>
          <p:cNvPr id="7" name="Content Placeholder 2"/>
          <p:cNvSpPr txBox="1">
            <a:spLocks/>
          </p:cNvSpPr>
          <p:nvPr/>
        </p:nvSpPr>
        <p:spPr>
          <a:xfrm>
            <a:off x="762000" y="304801"/>
            <a:ext cx="7924800" cy="990599"/>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120650" marR="0" lvl="0" indent="-11113" defTabSz="914400" rtl="0" eaLnBrk="1" fontAlgn="auto" latinLnBrk="0" hangingPunct="1">
              <a:lnSpc>
                <a:spcPct val="100000"/>
              </a:lnSpc>
              <a:spcBef>
                <a:spcPts val="400"/>
              </a:spcBef>
              <a:spcAft>
                <a:spcPts val="0"/>
              </a:spcAft>
              <a:buClr>
                <a:schemeClr val="accent1"/>
              </a:buClr>
              <a:buSzPct val="68000"/>
              <a:tabLst/>
              <a:defRPr/>
            </a:pPr>
            <a:r>
              <a:rPr lang="en-US" sz="2400" b="1" dirty="0">
                <a:solidFill>
                  <a:schemeClr val="accent1">
                    <a:lumMod val="75000"/>
                  </a:schemeClr>
                </a:solidFill>
              </a:rPr>
              <a:t>VII. The IMF in Bulgaria</a:t>
            </a:r>
            <a:endParaRPr kumimoji="0" lang="en-US" sz="2400" b="1" i="0" u="none" strike="noStrike" kern="1200" cap="none" spc="0" normalizeH="0" baseline="0" noProof="0" dirty="0">
              <a:ln>
                <a:noFill/>
              </a:ln>
              <a:solidFill>
                <a:srgbClr val="FF0000"/>
              </a:solidFill>
              <a:effectLst/>
              <a:uLnTx/>
              <a:uFillTx/>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pic>
        <p:nvPicPr>
          <p:cNvPr id="4" name="Picture 3">
            <a:extLst>
              <a:ext uri="{FF2B5EF4-FFF2-40B4-BE49-F238E27FC236}">
                <a16:creationId xmlns:a16="http://schemas.microsoft.com/office/drawing/2014/main" id="{89340E98-7C68-419F-81EF-D9418C8DD777}"/>
              </a:ext>
            </a:extLst>
          </p:cNvPr>
          <p:cNvPicPr>
            <a:picLocks noChangeAspect="1"/>
          </p:cNvPicPr>
          <p:nvPr/>
        </p:nvPicPr>
        <p:blipFill>
          <a:blip r:embed="rId2"/>
          <a:stretch>
            <a:fillRect/>
          </a:stretch>
        </p:blipFill>
        <p:spPr>
          <a:xfrm>
            <a:off x="1295400" y="3200400"/>
            <a:ext cx="6585857" cy="2438400"/>
          </a:xfrm>
          <a:prstGeom prst="rect">
            <a:avLst/>
          </a:prstGeom>
        </p:spPr>
      </p:pic>
      <p:sp>
        <p:nvSpPr>
          <p:cNvPr id="8" name="Oval 7">
            <a:extLst>
              <a:ext uri="{FF2B5EF4-FFF2-40B4-BE49-F238E27FC236}">
                <a16:creationId xmlns:a16="http://schemas.microsoft.com/office/drawing/2014/main" id="{F5F99FFD-571F-4D48-8B6D-AB2FA6863951}"/>
              </a:ext>
            </a:extLst>
          </p:cNvPr>
          <p:cNvSpPr/>
          <p:nvPr/>
        </p:nvSpPr>
        <p:spPr>
          <a:xfrm>
            <a:off x="5105400" y="3581400"/>
            <a:ext cx="1905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8560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481329"/>
            <a:ext cx="8153400" cy="4157471"/>
          </a:xfrm>
        </p:spPr>
        <p:txBody>
          <a:bodyPr>
            <a:normAutofit/>
          </a:bodyPr>
          <a:lstStyle/>
          <a:p>
            <a:pPr>
              <a:lnSpc>
                <a:spcPct val="120000"/>
              </a:lnSpc>
              <a:buFont typeface="Wingdings" panose="05000000000000000000" pitchFamily="2" charset="2"/>
              <a:buChar char="§"/>
            </a:pPr>
            <a:r>
              <a:rPr lang="en-US" sz="1800" b="1" dirty="0">
                <a:solidFill>
                  <a:schemeClr val="accent1">
                    <a:lumMod val="75000"/>
                  </a:schemeClr>
                </a:solidFill>
              </a:rPr>
              <a:t>Surveillance</a:t>
            </a:r>
            <a:r>
              <a:rPr lang="en-US" sz="1800" dirty="0">
                <a:solidFill>
                  <a:schemeClr val="accent1">
                    <a:lumMod val="75000"/>
                  </a:schemeClr>
                </a:solidFill>
              </a:rPr>
              <a:t>: </a:t>
            </a:r>
          </a:p>
          <a:p>
            <a:pPr marL="109728" indent="0">
              <a:lnSpc>
                <a:spcPct val="120000"/>
              </a:lnSpc>
              <a:buNone/>
            </a:pPr>
            <a:r>
              <a:rPr lang="en-US" sz="1800" dirty="0">
                <a:solidFill>
                  <a:schemeClr val="accent1">
                    <a:lumMod val="75000"/>
                  </a:schemeClr>
                </a:solidFill>
              </a:rPr>
              <a:t>    - </a:t>
            </a:r>
            <a:r>
              <a:rPr lang="en-US" sz="1800" b="1" dirty="0">
                <a:solidFill>
                  <a:schemeClr val="accent1">
                    <a:lumMod val="75000"/>
                  </a:schemeClr>
                </a:solidFill>
              </a:rPr>
              <a:t>Article IV</a:t>
            </a:r>
            <a:r>
              <a:rPr lang="en-US" sz="1800" dirty="0">
                <a:solidFill>
                  <a:schemeClr val="accent1">
                    <a:lumMod val="75000"/>
                  </a:schemeClr>
                </a:solidFill>
              </a:rPr>
              <a:t>: the Executive Board concluded the 2017 Article IV </a:t>
            </a:r>
          </a:p>
          <a:p>
            <a:pPr marL="109728" indent="0">
              <a:lnSpc>
                <a:spcPct val="120000"/>
              </a:lnSpc>
              <a:buNone/>
            </a:pPr>
            <a:r>
              <a:rPr lang="en-US" sz="1800" dirty="0">
                <a:solidFill>
                  <a:schemeClr val="accent1">
                    <a:lumMod val="75000"/>
                  </a:schemeClr>
                </a:solidFill>
              </a:rPr>
              <a:t>       Consultation with Bulgaria in February 2018</a:t>
            </a:r>
          </a:p>
          <a:p>
            <a:pPr marL="109728" indent="0">
              <a:lnSpc>
                <a:spcPct val="120000"/>
              </a:lnSpc>
              <a:buNone/>
            </a:pPr>
            <a:r>
              <a:rPr lang="en-US" sz="1800" dirty="0">
                <a:solidFill>
                  <a:schemeClr val="accent1">
                    <a:lumMod val="75000"/>
                  </a:schemeClr>
                </a:solidFill>
              </a:rPr>
              <a:t>    - </a:t>
            </a:r>
            <a:r>
              <a:rPr lang="en-US" sz="1800" b="1" dirty="0">
                <a:solidFill>
                  <a:schemeClr val="accent1">
                    <a:lumMod val="75000"/>
                  </a:schemeClr>
                </a:solidFill>
              </a:rPr>
              <a:t>FSAP</a:t>
            </a:r>
            <a:r>
              <a:rPr lang="en-US" sz="1800" dirty="0">
                <a:solidFill>
                  <a:schemeClr val="accent1">
                    <a:lumMod val="75000"/>
                  </a:schemeClr>
                </a:solidFill>
              </a:rPr>
              <a:t>: the Executive Board discussed the Financial System Stability  </a:t>
            </a:r>
          </a:p>
          <a:p>
            <a:pPr marL="109728" indent="0">
              <a:lnSpc>
                <a:spcPct val="120000"/>
              </a:lnSpc>
              <a:buNone/>
            </a:pPr>
            <a:r>
              <a:rPr lang="en-US" sz="1800" dirty="0">
                <a:solidFill>
                  <a:schemeClr val="accent1">
                    <a:lumMod val="75000"/>
                  </a:schemeClr>
                </a:solidFill>
              </a:rPr>
              <a:t>       Assessment of Bulgaria in May 2017</a:t>
            </a:r>
          </a:p>
          <a:p>
            <a:pPr marL="109728" indent="0">
              <a:lnSpc>
                <a:spcPct val="120000"/>
              </a:lnSpc>
              <a:buNone/>
            </a:pPr>
            <a:endParaRPr lang="en-US" sz="1800" dirty="0">
              <a:solidFill>
                <a:schemeClr val="accent1">
                  <a:lumMod val="75000"/>
                </a:schemeClr>
              </a:solidFill>
            </a:endParaRPr>
          </a:p>
          <a:p>
            <a:pPr>
              <a:lnSpc>
                <a:spcPct val="120000"/>
              </a:lnSpc>
              <a:buFont typeface="Wingdings" panose="05000000000000000000" pitchFamily="2" charset="2"/>
              <a:buChar char="§"/>
            </a:pPr>
            <a:endParaRPr lang="en-US" sz="1800" dirty="0">
              <a:solidFill>
                <a:schemeClr val="accent1">
                  <a:lumMod val="75000"/>
                </a:schemeClr>
              </a:solidFill>
            </a:endParaRPr>
          </a:p>
          <a:p>
            <a:pPr>
              <a:lnSpc>
                <a:spcPct val="120000"/>
              </a:lnSpc>
              <a:buFont typeface="Wingdings" panose="05000000000000000000" pitchFamily="2" charset="2"/>
              <a:buChar char="§"/>
            </a:pPr>
            <a:endParaRPr lang="en-US" sz="2600" dirty="0">
              <a:solidFill>
                <a:schemeClr val="accent1">
                  <a:lumMod val="75000"/>
                </a:schemeClr>
              </a:solidFill>
            </a:endParaRPr>
          </a:p>
          <a:p>
            <a:pPr>
              <a:lnSpc>
                <a:spcPct val="120000"/>
              </a:lnSpc>
              <a:buFont typeface="Wingdings" panose="05000000000000000000" pitchFamily="2" charset="2"/>
              <a:buChar char="§"/>
            </a:pPr>
            <a:endParaRPr lang="en-US" sz="3300" dirty="0">
              <a:solidFill>
                <a:schemeClr val="accent1">
                  <a:lumMod val="75000"/>
                </a:schemeClr>
              </a:solidFill>
            </a:endParaRPr>
          </a:p>
          <a:p>
            <a:pPr>
              <a:lnSpc>
                <a:spcPct val="120000"/>
              </a:lnSpc>
              <a:buFont typeface="Wingdings" panose="05000000000000000000" pitchFamily="2" charset="2"/>
              <a:buChar char="§"/>
            </a:pPr>
            <a:endParaRPr lang="en-US" sz="3000" dirty="0">
              <a:solidFill>
                <a:schemeClr val="accent1">
                  <a:lumMod val="75000"/>
                </a:schemeClr>
              </a:solidFill>
            </a:endParaRPr>
          </a:p>
          <a:p>
            <a:endParaRPr lang="en-US" sz="3000" dirty="0">
              <a:solidFill>
                <a:schemeClr val="accent1">
                  <a:lumMod val="75000"/>
                </a:schemeClr>
              </a:solidFill>
            </a:endParaRPr>
          </a:p>
          <a:p>
            <a:endParaRPr lang="en-US" sz="3000" dirty="0">
              <a:solidFill>
                <a:schemeClr val="accent1">
                  <a:lumMod val="75000"/>
                </a:schemeClr>
              </a:solidFill>
            </a:endParaRPr>
          </a:p>
          <a:p>
            <a:endParaRPr lang="en-US" dirty="0"/>
          </a:p>
        </p:txBody>
      </p:sp>
      <p:sp>
        <p:nvSpPr>
          <p:cNvPr id="7" name="Content Placeholder 2"/>
          <p:cNvSpPr txBox="1">
            <a:spLocks/>
          </p:cNvSpPr>
          <p:nvPr/>
        </p:nvSpPr>
        <p:spPr>
          <a:xfrm>
            <a:off x="762000" y="304801"/>
            <a:ext cx="7924800" cy="990599"/>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120650" marR="0" lvl="0" indent="-11113" defTabSz="914400" rtl="0" eaLnBrk="1" fontAlgn="auto" latinLnBrk="0" hangingPunct="1">
              <a:lnSpc>
                <a:spcPct val="100000"/>
              </a:lnSpc>
              <a:spcBef>
                <a:spcPts val="400"/>
              </a:spcBef>
              <a:spcAft>
                <a:spcPts val="0"/>
              </a:spcAft>
              <a:buClr>
                <a:schemeClr val="accent1"/>
              </a:buClr>
              <a:buSzPct val="68000"/>
              <a:tabLst/>
              <a:defRPr/>
            </a:pPr>
            <a:r>
              <a:rPr lang="en-US" sz="2400" b="1" dirty="0">
                <a:solidFill>
                  <a:schemeClr val="accent1">
                    <a:lumMod val="75000"/>
                  </a:schemeClr>
                </a:solidFill>
              </a:rPr>
              <a:t>VII. The IMF in Bulgaria</a:t>
            </a:r>
            <a:endParaRPr kumimoji="0" lang="en-US" sz="2400" b="1" i="0" u="none" strike="noStrike" kern="1200" cap="none" spc="0" normalizeH="0" baseline="0" noProof="0" dirty="0">
              <a:ln>
                <a:noFill/>
              </a:ln>
              <a:solidFill>
                <a:srgbClr val="FF0000"/>
              </a:solidFill>
              <a:effectLst/>
              <a:uLnTx/>
              <a:uFillTx/>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pic>
        <p:nvPicPr>
          <p:cNvPr id="9" name="Picture 8">
            <a:extLst>
              <a:ext uri="{FF2B5EF4-FFF2-40B4-BE49-F238E27FC236}">
                <a16:creationId xmlns:a16="http://schemas.microsoft.com/office/drawing/2014/main" id="{F8F9E07A-C848-4B2C-A855-D226434C3BEB}"/>
              </a:ext>
            </a:extLst>
          </p:cNvPr>
          <p:cNvPicPr>
            <a:picLocks noChangeAspect="1"/>
          </p:cNvPicPr>
          <p:nvPr/>
        </p:nvPicPr>
        <p:blipFill>
          <a:blip r:embed="rId2"/>
          <a:stretch>
            <a:fillRect/>
          </a:stretch>
        </p:blipFill>
        <p:spPr>
          <a:xfrm>
            <a:off x="762000" y="3505200"/>
            <a:ext cx="4288649" cy="2209800"/>
          </a:xfrm>
          <a:prstGeom prst="rect">
            <a:avLst/>
          </a:prstGeom>
        </p:spPr>
      </p:pic>
      <p:pic>
        <p:nvPicPr>
          <p:cNvPr id="10" name="Picture 9">
            <a:extLst>
              <a:ext uri="{FF2B5EF4-FFF2-40B4-BE49-F238E27FC236}">
                <a16:creationId xmlns:a16="http://schemas.microsoft.com/office/drawing/2014/main" id="{78C5E587-D121-4C30-A603-F5161834C72F}"/>
              </a:ext>
            </a:extLst>
          </p:cNvPr>
          <p:cNvPicPr>
            <a:picLocks noChangeAspect="1"/>
          </p:cNvPicPr>
          <p:nvPr/>
        </p:nvPicPr>
        <p:blipFill>
          <a:blip r:embed="rId3"/>
          <a:stretch>
            <a:fillRect/>
          </a:stretch>
        </p:blipFill>
        <p:spPr>
          <a:xfrm>
            <a:off x="4419600" y="4038600"/>
            <a:ext cx="3977782" cy="2060692"/>
          </a:xfrm>
          <a:prstGeom prst="rect">
            <a:avLst/>
          </a:prstGeom>
        </p:spPr>
      </p:pic>
    </p:spTree>
    <p:extLst>
      <p:ext uri="{BB962C8B-B14F-4D97-AF65-F5344CB8AC3E}">
        <p14:creationId xmlns:p14="http://schemas.microsoft.com/office/powerpoint/2010/main" val="1464398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0"/>
            <a:ext cx="8305800" cy="4614671"/>
          </a:xfrm>
        </p:spPr>
        <p:txBody>
          <a:bodyPr>
            <a:normAutofit/>
          </a:bodyPr>
          <a:lstStyle/>
          <a:p>
            <a:pPr>
              <a:buFont typeface="Wingdings" panose="05000000000000000000" pitchFamily="2" charset="2"/>
              <a:buChar char="§"/>
            </a:pPr>
            <a:r>
              <a:rPr lang="en-US" sz="1800" b="1" dirty="0">
                <a:solidFill>
                  <a:schemeClr val="accent1">
                    <a:lumMod val="75000"/>
                  </a:schemeClr>
                </a:solidFill>
              </a:rPr>
              <a:t>Public perception</a:t>
            </a:r>
            <a:r>
              <a:rPr lang="en-US" sz="1800" dirty="0">
                <a:solidFill>
                  <a:schemeClr val="accent1">
                    <a:lumMod val="75000"/>
                  </a:schemeClr>
                </a:solidFill>
              </a:rPr>
              <a:t>: the IMF may not always be popular, especially in program countries (conditionality), it is nevertheless needed. People often confuse the firefighter with the fire</a:t>
            </a:r>
          </a:p>
          <a:p>
            <a:pPr>
              <a:buFont typeface="Wingdings" panose="05000000000000000000" pitchFamily="2" charset="2"/>
              <a:buChar char="§"/>
            </a:pPr>
            <a:endParaRPr lang="nl-NL" sz="1800" dirty="0">
              <a:solidFill>
                <a:schemeClr val="accent1">
                  <a:lumMod val="75000"/>
                </a:schemeClr>
              </a:solidFill>
            </a:endParaRPr>
          </a:p>
          <a:p>
            <a:pPr>
              <a:buFont typeface="Wingdings" panose="05000000000000000000" pitchFamily="2" charset="2"/>
              <a:buChar char="§"/>
            </a:pPr>
            <a:r>
              <a:rPr lang="nl-NL" sz="1800" b="1" dirty="0">
                <a:solidFill>
                  <a:schemeClr val="accent1">
                    <a:lumMod val="75000"/>
                  </a:schemeClr>
                </a:solidFill>
              </a:rPr>
              <a:t>Catalytic role</a:t>
            </a:r>
            <a:r>
              <a:rPr lang="nl-NL" sz="1800" dirty="0">
                <a:solidFill>
                  <a:schemeClr val="accent1">
                    <a:lumMod val="75000"/>
                  </a:schemeClr>
                </a:solidFill>
              </a:rPr>
              <a:t>: </a:t>
            </a:r>
            <a:r>
              <a:rPr lang="en-US" sz="1800" dirty="0">
                <a:solidFill>
                  <a:schemeClr val="accent1">
                    <a:lumMod val="75000"/>
                  </a:schemeClr>
                </a:solidFill>
              </a:rPr>
              <a:t>countries and/or other international/regional institutions willing to help a country with a Balance of Payments need often require that there is an IMF-supported program in place first. An IMF-supported program also helps regaining market access at affordable terms</a:t>
            </a:r>
          </a:p>
          <a:p>
            <a:pPr>
              <a:buFont typeface="Wingdings" panose="05000000000000000000" pitchFamily="2" charset="2"/>
              <a:buChar char="§"/>
            </a:pPr>
            <a:endParaRPr lang="nl-NL" sz="1800" dirty="0">
              <a:solidFill>
                <a:schemeClr val="accent1">
                  <a:lumMod val="75000"/>
                </a:schemeClr>
              </a:solidFill>
            </a:endParaRPr>
          </a:p>
          <a:p>
            <a:pPr>
              <a:buFont typeface="Wingdings" panose="05000000000000000000" pitchFamily="2" charset="2"/>
              <a:buChar char="§"/>
            </a:pPr>
            <a:r>
              <a:rPr lang="nl-NL" sz="1800" b="1" dirty="0">
                <a:solidFill>
                  <a:schemeClr val="accent1">
                    <a:lumMod val="75000"/>
                  </a:schemeClr>
                </a:solidFill>
              </a:rPr>
              <a:t>Change</a:t>
            </a:r>
            <a:r>
              <a:rPr lang="nl-NL" sz="1800" dirty="0">
                <a:solidFill>
                  <a:schemeClr val="accent1">
                    <a:lumMod val="75000"/>
                  </a:schemeClr>
                </a:solidFill>
              </a:rPr>
              <a:t>: however, </a:t>
            </a:r>
            <a:r>
              <a:rPr lang="en-US" sz="1800" dirty="0">
                <a:solidFill>
                  <a:schemeClr val="accent1">
                    <a:lumMod val="75000"/>
                  </a:schemeClr>
                </a:solidFill>
              </a:rPr>
              <a:t>as the world changes, the IMF must adapt too</a:t>
            </a:r>
          </a:p>
          <a:p>
            <a:pPr lvl="1">
              <a:buFont typeface="Lucida Sans Unicode" panose="020B0602030504020204" pitchFamily="34" charset="0"/>
              <a:buChar char="→"/>
            </a:pPr>
            <a:r>
              <a:rPr lang="en-US" sz="1800" dirty="0">
                <a:solidFill>
                  <a:schemeClr val="accent1">
                    <a:lumMod val="75000"/>
                  </a:schemeClr>
                </a:solidFill>
              </a:rPr>
              <a:t>Governance changes</a:t>
            </a:r>
          </a:p>
          <a:p>
            <a:pPr lvl="1">
              <a:buFont typeface="Lucida Sans Unicode" panose="020B0602030504020204" pitchFamily="34" charset="0"/>
              <a:buChar char="→"/>
            </a:pPr>
            <a:r>
              <a:rPr lang="en-US" sz="1800" dirty="0">
                <a:solidFill>
                  <a:schemeClr val="accent1">
                    <a:lumMod val="75000"/>
                  </a:schemeClr>
                </a:solidFill>
              </a:rPr>
              <a:t>Operational changes</a:t>
            </a:r>
          </a:p>
          <a:p>
            <a:pPr lvl="1">
              <a:buFont typeface="Lucida Sans Unicode" panose="020B0602030504020204" pitchFamily="34" charset="0"/>
              <a:buChar char="→"/>
            </a:pPr>
            <a:r>
              <a:rPr lang="en-US" sz="1800" dirty="0">
                <a:solidFill>
                  <a:schemeClr val="accent1">
                    <a:lumMod val="75000"/>
                  </a:schemeClr>
                </a:solidFill>
              </a:rPr>
              <a:t>Communication changes</a:t>
            </a:r>
            <a:endParaRPr lang="en-US" sz="2600" dirty="0">
              <a:solidFill>
                <a:schemeClr val="accent1">
                  <a:lumMod val="75000"/>
                </a:schemeClr>
              </a:solidFill>
            </a:endParaRPr>
          </a:p>
          <a:p>
            <a:pPr marL="109728" indent="0">
              <a:lnSpc>
                <a:spcPct val="120000"/>
              </a:lnSpc>
              <a:buNone/>
            </a:pPr>
            <a:endParaRPr lang="en-US" sz="2600" dirty="0">
              <a:solidFill>
                <a:schemeClr val="accent1">
                  <a:lumMod val="75000"/>
                </a:schemeClr>
              </a:solidFill>
            </a:endParaRPr>
          </a:p>
          <a:p>
            <a:pPr>
              <a:lnSpc>
                <a:spcPct val="120000"/>
              </a:lnSpc>
              <a:buFont typeface="Wingdings" panose="05000000000000000000" pitchFamily="2" charset="2"/>
              <a:buChar char="§"/>
            </a:pPr>
            <a:endParaRPr lang="en-US" sz="3300" dirty="0">
              <a:solidFill>
                <a:schemeClr val="accent1">
                  <a:lumMod val="75000"/>
                </a:schemeClr>
              </a:solidFill>
            </a:endParaRPr>
          </a:p>
          <a:p>
            <a:pPr>
              <a:lnSpc>
                <a:spcPct val="120000"/>
              </a:lnSpc>
              <a:buFont typeface="Wingdings" panose="05000000000000000000" pitchFamily="2" charset="2"/>
              <a:buChar char="§"/>
            </a:pPr>
            <a:endParaRPr lang="en-US" sz="3000" dirty="0">
              <a:solidFill>
                <a:schemeClr val="accent1">
                  <a:lumMod val="75000"/>
                </a:schemeClr>
              </a:solidFill>
            </a:endParaRPr>
          </a:p>
          <a:p>
            <a:endParaRPr lang="en-US" sz="3000" dirty="0">
              <a:solidFill>
                <a:schemeClr val="accent1">
                  <a:lumMod val="75000"/>
                </a:schemeClr>
              </a:solidFill>
            </a:endParaRPr>
          </a:p>
          <a:p>
            <a:endParaRPr lang="en-US" sz="3000" dirty="0">
              <a:solidFill>
                <a:schemeClr val="accent1">
                  <a:lumMod val="75000"/>
                </a:schemeClr>
              </a:solidFill>
            </a:endParaRPr>
          </a:p>
          <a:p>
            <a:endParaRPr lang="en-US" dirty="0"/>
          </a:p>
        </p:txBody>
      </p:sp>
      <p:sp>
        <p:nvSpPr>
          <p:cNvPr id="7" name="Content Placeholder 2"/>
          <p:cNvSpPr txBox="1">
            <a:spLocks/>
          </p:cNvSpPr>
          <p:nvPr/>
        </p:nvSpPr>
        <p:spPr>
          <a:xfrm>
            <a:off x="762000" y="304801"/>
            <a:ext cx="7924800" cy="990599"/>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120650" marR="0" lvl="0" indent="-11113" defTabSz="914400" rtl="0" eaLnBrk="1" fontAlgn="auto" latinLnBrk="0" hangingPunct="1">
              <a:lnSpc>
                <a:spcPct val="100000"/>
              </a:lnSpc>
              <a:spcBef>
                <a:spcPts val="400"/>
              </a:spcBef>
              <a:spcAft>
                <a:spcPts val="0"/>
              </a:spcAft>
              <a:buClr>
                <a:schemeClr val="accent1"/>
              </a:buClr>
              <a:buSzPct val="68000"/>
              <a:tabLst/>
              <a:defRPr/>
            </a:pPr>
            <a:r>
              <a:rPr lang="en-US" sz="2400" b="1" dirty="0">
                <a:solidFill>
                  <a:schemeClr val="accent1">
                    <a:lumMod val="75000"/>
                  </a:schemeClr>
                </a:solidFill>
              </a:rPr>
              <a:t>VI. The IMF in a changing world</a:t>
            </a:r>
            <a:endParaRPr kumimoji="0" lang="en-US" sz="2400" b="1" i="0" u="none" strike="noStrike" kern="1200" cap="none" spc="0" normalizeH="0" baseline="0" noProof="0" dirty="0">
              <a:ln>
                <a:noFill/>
              </a:ln>
              <a:solidFill>
                <a:schemeClr val="accent1">
                  <a:lumMod val="75000"/>
                </a:schemeClr>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spTree>
    <p:extLst>
      <p:ext uri="{BB962C8B-B14F-4D97-AF65-F5344CB8AC3E}">
        <p14:creationId xmlns:p14="http://schemas.microsoft.com/office/powerpoint/2010/main" val="680766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0" y="304801"/>
            <a:ext cx="7924800" cy="990599"/>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120650" marR="0" lvl="0" indent="-11113" defTabSz="914400" rtl="0" eaLnBrk="1" fontAlgn="auto" latinLnBrk="0" hangingPunct="1">
              <a:lnSpc>
                <a:spcPct val="100000"/>
              </a:lnSpc>
              <a:spcBef>
                <a:spcPts val="400"/>
              </a:spcBef>
              <a:spcAft>
                <a:spcPts val="0"/>
              </a:spcAft>
              <a:buClr>
                <a:schemeClr val="accent1"/>
              </a:buClr>
              <a:buSzPct val="68000"/>
              <a:tabLst/>
              <a:defRPr/>
            </a:pPr>
            <a:r>
              <a:rPr lang="en-US" sz="2300" b="1" dirty="0">
                <a:solidFill>
                  <a:schemeClr val="accent1">
                    <a:lumMod val="75000"/>
                  </a:schemeClr>
                </a:solidFill>
              </a:rPr>
              <a:t>V</a:t>
            </a:r>
            <a:r>
              <a:rPr kumimoji="0" lang="en-US" sz="2300" b="1" i="0" u="none" strike="noStrike" kern="1200" cap="none" spc="0" normalizeH="0" baseline="0" noProof="0" dirty="0">
                <a:ln>
                  <a:noFill/>
                </a:ln>
                <a:solidFill>
                  <a:schemeClr val="accent1">
                    <a:lumMod val="75000"/>
                  </a:schemeClr>
                </a:solidFill>
                <a:effectLst/>
                <a:uLnTx/>
                <a:uFillTx/>
              </a:rPr>
              <a:t>I. The IMF in a changing world - governance</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sp>
        <p:nvSpPr>
          <p:cNvPr id="5" name="Content Placeholder 4"/>
          <p:cNvSpPr>
            <a:spLocks noGrp="1"/>
          </p:cNvSpPr>
          <p:nvPr>
            <p:ph idx="1"/>
          </p:nvPr>
        </p:nvSpPr>
        <p:spPr>
          <a:xfrm>
            <a:off x="3962400" y="1524000"/>
            <a:ext cx="4876800" cy="4843272"/>
          </a:xfrm>
        </p:spPr>
        <p:txBody>
          <a:bodyPr>
            <a:normAutofit/>
          </a:bodyPr>
          <a:lstStyle/>
          <a:p>
            <a:pPr>
              <a:buFont typeface="Wingdings" pitchFamily="2" charset="2"/>
              <a:buChar char="§"/>
            </a:pPr>
            <a:r>
              <a:rPr lang="en-US" sz="1800" b="1" dirty="0">
                <a:solidFill>
                  <a:schemeClr val="accent1">
                    <a:lumMod val="75000"/>
                  </a:schemeClr>
                </a:solidFill>
              </a:rPr>
              <a:t>Governance changes</a:t>
            </a:r>
            <a:r>
              <a:rPr lang="en-US" sz="1800" dirty="0">
                <a:solidFill>
                  <a:schemeClr val="accent1">
                    <a:lumMod val="75000"/>
                  </a:schemeClr>
                </a:solidFill>
              </a:rPr>
              <a:t>: </a:t>
            </a:r>
          </a:p>
          <a:p>
            <a:pPr marL="621792" indent="-228600">
              <a:buFont typeface="Lucida Sans Unicode" panose="020B0602030504020204" pitchFamily="34" charset="0"/>
              <a:buChar char="⁻"/>
            </a:pPr>
            <a:r>
              <a:rPr lang="en-US" sz="1800" dirty="0">
                <a:solidFill>
                  <a:schemeClr val="accent1">
                    <a:lumMod val="75000"/>
                  </a:schemeClr>
                </a:solidFill>
              </a:rPr>
              <a:t>The 2010 Quota and Governance Reforms were an important step forward</a:t>
            </a:r>
          </a:p>
          <a:p>
            <a:pPr marL="621792" indent="-228600">
              <a:buFont typeface="Lucida Sans Unicode" panose="020B0602030504020204" pitchFamily="34" charset="0"/>
              <a:buChar char="⁻"/>
            </a:pPr>
            <a:r>
              <a:rPr lang="en-US" sz="1800" dirty="0">
                <a:solidFill>
                  <a:schemeClr val="accent1">
                    <a:lumMod val="75000"/>
                  </a:schemeClr>
                </a:solidFill>
              </a:rPr>
              <a:t>The 2010 Quota and Governance Reforms only came into effect  in February 2016 after the US ratified the proposals (85% majority required) </a:t>
            </a:r>
          </a:p>
          <a:p>
            <a:pPr marL="621792" indent="-228600">
              <a:buFont typeface="Lucida Sans Unicode" panose="020B0602030504020204" pitchFamily="34" charset="0"/>
              <a:buChar char="⁻"/>
            </a:pPr>
            <a:r>
              <a:rPr lang="en-US" sz="1800" dirty="0">
                <a:solidFill>
                  <a:schemeClr val="accent1">
                    <a:lumMod val="75000"/>
                  </a:schemeClr>
                </a:solidFill>
              </a:rPr>
              <a:t>The reforms resulted in a shift of more than 6% of quota shares to dynamic emerging market and developing countries, while protecting the quota shares and voting power of the poorest members</a:t>
            </a:r>
          </a:p>
          <a:p>
            <a:pPr>
              <a:lnSpc>
                <a:spcPct val="80000"/>
              </a:lnSpc>
              <a:buFont typeface="Wingdings" pitchFamily="2" charset="2"/>
              <a:buChar char="§"/>
            </a:pPr>
            <a:endParaRPr lang="en-US" sz="1800" dirty="0">
              <a:latin typeface="+mj-lt"/>
              <a:cs typeface="Arial" pitchFamily="34" charset="0"/>
            </a:endParaRPr>
          </a:p>
          <a:p>
            <a:pPr marL="393192" lvl="1" indent="0">
              <a:buNone/>
            </a:pPr>
            <a:endParaRPr lang="en-US" sz="1800" dirty="0">
              <a:solidFill>
                <a:schemeClr val="accent1">
                  <a:lumMod val="75000"/>
                </a:schemeClr>
              </a:solidFill>
            </a:endParaRPr>
          </a:p>
          <a:p>
            <a:endParaRPr lang="en-US" dirty="0"/>
          </a:p>
        </p:txBody>
      </p:sp>
      <p:pic>
        <p:nvPicPr>
          <p:cNvPr id="7" name="Picture 6"/>
          <p:cNvPicPr>
            <a:picLocks noChangeAspect="1"/>
          </p:cNvPicPr>
          <p:nvPr/>
        </p:nvPicPr>
        <p:blipFill>
          <a:blip r:embed="rId2"/>
          <a:stretch>
            <a:fillRect/>
          </a:stretch>
        </p:blipFill>
        <p:spPr>
          <a:xfrm>
            <a:off x="228600" y="1752600"/>
            <a:ext cx="3733800" cy="729406"/>
          </a:xfrm>
          <a:prstGeom prst="rect">
            <a:avLst/>
          </a:prstGeom>
        </p:spPr>
      </p:pic>
      <p:pic>
        <p:nvPicPr>
          <p:cNvPr id="2" name="Picture 1">
            <a:extLst>
              <a:ext uri="{FF2B5EF4-FFF2-40B4-BE49-F238E27FC236}">
                <a16:creationId xmlns:a16="http://schemas.microsoft.com/office/drawing/2014/main" id="{B2EB2F23-D243-4925-B378-42A3F0FFB846}"/>
              </a:ext>
            </a:extLst>
          </p:cNvPr>
          <p:cNvPicPr>
            <a:picLocks noChangeAspect="1"/>
          </p:cNvPicPr>
          <p:nvPr/>
        </p:nvPicPr>
        <p:blipFill>
          <a:blip r:embed="rId3"/>
          <a:stretch>
            <a:fillRect/>
          </a:stretch>
        </p:blipFill>
        <p:spPr>
          <a:xfrm>
            <a:off x="228600" y="2667000"/>
            <a:ext cx="3733800" cy="2847474"/>
          </a:xfrm>
          <a:prstGeom prst="rect">
            <a:avLst/>
          </a:prstGeom>
        </p:spPr>
      </p:pic>
    </p:spTree>
    <p:extLst>
      <p:ext uri="{BB962C8B-B14F-4D97-AF65-F5344CB8AC3E}">
        <p14:creationId xmlns:p14="http://schemas.microsoft.com/office/powerpoint/2010/main" val="454228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762000" y="304801"/>
            <a:ext cx="7924800" cy="990599"/>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120650" lvl="0" indent="-11113">
              <a:spcBef>
                <a:spcPts val="400"/>
              </a:spcBef>
              <a:buClr>
                <a:schemeClr val="accent1"/>
              </a:buClr>
              <a:buSzPct val="68000"/>
              <a:defRPr/>
            </a:pPr>
            <a:r>
              <a:rPr lang="en-US" sz="2300" b="1" dirty="0">
                <a:solidFill>
                  <a:schemeClr val="accent1">
                    <a:lumMod val="75000"/>
                  </a:schemeClr>
                </a:solidFill>
              </a:rPr>
              <a:t>V</a:t>
            </a:r>
            <a:r>
              <a:rPr kumimoji="0" lang="en-US" sz="2300" b="1" i="0" u="none" strike="noStrike" kern="1200" cap="none" spc="0" normalizeH="0" baseline="0" noProof="0" dirty="0">
                <a:ln>
                  <a:noFill/>
                </a:ln>
                <a:solidFill>
                  <a:schemeClr val="accent1">
                    <a:lumMod val="75000"/>
                  </a:schemeClr>
                </a:solidFill>
                <a:effectLst/>
                <a:uLnTx/>
                <a:uFillTx/>
              </a:rPr>
              <a:t>I.</a:t>
            </a:r>
            <a:r>
              <a:rPr kumimoji="0" lang="en-US" sz="2300" b="1" i="0" u="none" strike="noStrike" kern="1200" cap="none" spc="0" normalizeH="0" noProof="0" dirty="0">
                <a:ln>
                  <a:noFill/>
                </a:ln>
                <a:solidFill>
                  <a:schemeClr val="accent1">
                    <a:lumMod val="75000"/>
                  </a:schemeClr>
                </a:solidFill>
                <a:effectLst/>
                <a:uLnTx/>
                <a:uFillTx/>
              </a:rPr>
              <a:t> </a:t>
            </a:r>
            <a:r>
              <a:rPr lang="en-US" sz="2300" b="1" dirty="0">
                <a:solidFill>
                  <a:schemeClr val="accent1">
                    <a:lumMod val="75000"/>
                  </a:schemeClr>
                </a:solidFill>
              </a:rPr>
              <a:t>The IMF in a changing world - governance</a:t>
            </a:r>
            <a:endParaRPr kumimoji="0" lang="en-US" sz="2300" b="0" i="0" u="none" strike="noStrike" kern="1200" cap="none" spc="0" normalizeH="0" baseline="0" noProof="0" dirty="0">
              <a:ln>
                <a:noFill/>
              </a:ln>
              <a:solidFill>
                <a:schemeClr val="accent1">
                  <a:lumMod val="75000"/>
                </a:schemeClr>
              </a:solidFill>
              <a:effectLst/>
              <a:uLnTx/>
              <a:uFillTx/>
            </a:endParaRPr>
          </a:p>
        </p:txBody>
      </p:sp>
      <p:graphicFrame>
        <p:nvGraphicFramePr>
          <p:cNvPr id="5" name="Content Placeholder 7"/>
          <p:cNvGraphicFramePr>
            <a:graphicFrameLocks noGrp="1"/>
          </p:cNvGraphicFramePr>
          <p:nvPr>
            <p:ph idx="1"/>
            <p:extLst/>
          </p:nvPr>
        </p:nvGraphicFramePr>
        <p:xfrm>
          <a:off x="838200" y="1524001"/>
          <a:ext cx="7620000" cy="402336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3212869981"/>
                    </a:ext>
                  </a:extLst>
                </a:gridCol>
                <a:gridCol w="3810000">
                  <a:extLst>
                    <a:ext uri="{9D8B030D-6E8A-4147-A177-3AD203B41FA5}">
                      <a16:colId xmlns:a16="http://schemas.microsoft.com/office/drawing/2014/main" val="2349174532"/>
                    </a:ext>
                  </a:extLst>
                </a:gridCol>
              </a:tblGrid>
              <a:tr h="360218">
                <a:tc>
                  <a:txBody>
                    <a:bodyPr/>
                    <a:lstStyle/>
                    <a:p>
                      <a:pPr algn="ctr"/>
                      <a:r>
                        <a:rPr lang="en-US" dirty="0"/>
                        <a:t>Before</a:t>
                      </a:r>
                      <a:r>
                        <a:rPr lang="en-US" baseline="0" dirty="0"/>
                        <a:t> the </a:t>
                      </a:r>
                      <a:r>
                        <a:rPr lang="en-US" dirty="0"/>
                        <a:t>2010 reforms</a:t>
                      </a:r>
                      <a:endParaRPr lang="en-US" dirty="0">
                        <a:solidFill>
                          <a:schemeClr val="accent1">
                            <a:lumMod val="75000"/>
                          </a:schemeClr>
                        </a:solidFill>
                      </a:endParaRPr>
                    </a:p>
                  </a:txBody>
                  <a:tcPr/>
                </a:tc>
                <a:tc>
                  <a:txBody>
                    <a:bodyPr/>
                    <a:lstStyle/>
                    <a:p>
                      <a:pPr algn="ctr"/>
                      <a:r>
                        <a:rPr lang="en-US" dirty="0"/>
                        <a:t>After the 2010 reforms</a:t>
                      </a:r>
                      <a:endParaRPr lang="en-US" dirty="0">
                        <a:solidFill>
                          <a:schemeClr val="accent1">
                            <a:lumMod val="75000"/>
                          </a:schemeClr>
                        </a:solidFill>
                      </a:endParaRPr>
                    </a:p>
                  </a:txBody>
                  <a:tcPr/>
                </a:tc>
                <a:extLst>
                  <a:ext uri="{0D108BD9-81ED-4DB2-BD59-A6C34878D82A}">
                    <a16:rowId xmlns:a16="http://schemas.microsoft.com/office/drawing/2014/main" val="3019747710"/>
                  </a:ext>
                </a:extLst>
              </a:tr>
              <a:tr h="360218">
                <a:tc>
                  <a:txBody>
                    <a:bodyPr/>
                    <a:lstStyle/>
                    <a:p>
                      <a:pPr marL="342900" indent="-342900">
                        <a:buAutoNum type="arabicPeriod"/>
                      </a:pPr>
                      <a:r>
                        <a:rPr lang="en-US" dirty="0">
                          <a:solidFill>
                            <a:schemeClr val="accent1">
                              <a:lumMod val="75000"/>
                            </a:schemeClr>
                          </a:solidFill>
                        </a:rPr>
                        <a:t>US </a:t>
                      </a:r>
                      <a:r>
                        <a:rPr lang="en-US" sz="1400" dirty="0">
                          <a:solidFill>
                            <a:schemeClr val="accent1">
                              <a:lumMod val="75000"/>
                            </a:schemeClr>
                          </a:solidFill>
                        </a:rPr>
                        <a:t>(16.75%)</a:t>
                      </a:r>
                    </a:p>
                  </a:txBody>
                  <a:tcPr/>
                </a:tc>
                <a:tc>
                  <a:txBody>
                    <a:bodyPr/>
                    <a:lstStyle/>
                    <a:p>
                      <a:pPr marL="342900" indent="-342900">
                        <a:buAutoNum type="arabicPeriod"/>
                      </a:pPr>
                      <a:r>
                        <a:rPr lang="en-US" dirty="0">
                          <a:solidFill>
                            <a:schemeClr val="accent1">
                              <a:lumMod val="75000"/>
                            </a:schemeClr>
                          </a:solidFill>
                        </a:rPr>
                        <a:t>US </a:t>
                      </a:r>
                      <a:r>
                        <a:rPr lang="en-US" sz="1400" dirty="0">
                          <a:solidFill>
                            <a:schemeClr val="accent1">
                              <a:lumMod val="75000"/>
                            </a:schemeClr>
                          </a:solidFill>
                        </a:rPr>
                        <a:t>(16.53%)</a:t>
                      </a:r>
                    </a:p>
                  </a:txBody>
                  <a:tcPr/>
                </a:tc>
                <a:extLst>
                  <a:ext uri="{0D108BD9-81ED-4DB2-BD59-A6C34878D82A}">
                    <a16:rowId xmlns:a16="http://schemas.microsoft.com/office/drawing/2014/main" val="3220095635"/>
                  </a:ext>
                </a:extLst>
              </a:tr>
              <a:tr h="360218">
                <a:tc>
                  <a:txBody>
                    <a:bodyPr/>
                    <a:lstStyle/>
                    <a:p>
                      <a:r>
                        <a:rPr lang="en-US" dirty="0">
                          <a:solidFill>
                            <a:schemeClr val="accent1">
                              <a:lumMod val="75000"/>
                            </a:schemeClr>
                          </a:solidFill>
                        </a:rPr>
                        <a:t>2. Japan </a:t>
                      </a:r>
                      <a:r>
                        <a:rPr lang="en-US" sz="1400" dirty="0">
                          <a:solidFill>
                            <a:schemeClr val="accent1">
                              <a:lumMod val="75000"/>
                            </a:schemeClr>
                          </a:solidFill>
                        </a:rPr>
                        <a:t>(6.23%)</a:t>
                      </a:r>
                    </a:p>
                  </a:txBody>
                  <a:tcPr/>
                </a:tc>
                <a:tc>
                  <a:txBody>
                    <a:bodyPr/>
                    <a:lstStyle/>
                    <a:p>
                      <a:r>
                        <a:rPr lang="en-US" dirty="0">
                          <a:solidFill>
                            <a:schemeClr val="accent1">
                              <a:lumMod val="75000"/>
                            </a:schemeClr>
                          </a:solidFill>
                        </a:rPr>
                        <a:t>2. Japan </a:t>
                      </a:r>
                      <a:r>
                        <a:rPr lang="en-US" sz="1400" dirty="0">
                          <a:solidFill>
                            <a:schemeClr val="accent1">
                              <a:lumMod val="75000"/>
                            </a:schemeClr>
                          </a:solidFill>
                        </a:rPr>
                        <a:t>(6.16%)</a:t>
                      </a:r>
                    </a:p>
                  </a:txBody>
                  <a:tcPr/>
                </a:tc>
                <a:extLst>
                  <a:ext uri="{0D108BD9-81ED-4DB2-BD59-A6C34878D82A}">
                    <a16:rowId xmlns:a16="http://schemas.microsoft.com/office/drawing/2014/main" val="3769636862"/>
                  </a:ext>
                </a:extLst>
              </a:tr>
              <a:tr h="360218">
                <a:tc>
                  <a:txBody>
                    <a:bodyPr/>
                    <a:lstStyle/>
                    <a:p>
                      <a:r>
                        <a:rPr lang="en-US" dirty="0">
                          <a:solidFill>
                            <a:schemeClr val="accent1">
                              <a:lumMod val="75000"/>
                            </a:schemeClr>
                          </a:solidFill>
                        </a:rPr>
                        <a:t>3. Germany </a:t>
                      </a:r>
                      <a:r>
                        <a:rPr lang="en-US" sz="1400" dirty="0">
                          <a:solidFill>
                            <a:schemeClr val="accent1">
                              <a:lumMod val="75000"/>
                            </a:schemeClr>
                          </a:solidFill>
                        </a:rPr>
                        <a:t>(5.81%)</a:t>
                      </a:r>
                    </a:p>
                  </a:txBody>
                  <a:tcPr/>
                </a:tc>
                <a:tc>
                  <a:txBody>
                    <a:bodyPr/>
                    <a:lstStyle/>
                    <a:p>
                      <a:r>
                        <a:rPr lang="en-US" dirty="0">
                          <a:solidFill>
                            <a:schemeClr val="accent1">
                              <a:lumMod val="75000"/>
                            </a:schemeClr>
                          </a:solidFill>
                        </a:rPr>
                        <a:t>3. China </a:t>
                      </a:r>
                      <a:r>
                        <a:rPr lang="en-US" sz="1400" dirty="0">
                          <a:solidFill>
                            <a:schemeClr val="accent1">
                              <a:lumMod val="75000"/>
                            </a:schemeClr>
                          </a:solidFill>
                        </a:rPr>
                        <a:t>(6.09%)</a:t>
                      </a:r>
                      <a:endParaRPr lang="en-US" sz="1400" b="0" dirty="0">
                        <a:solidFill>
                          <a:schemeClr val="accent1">
                            <a:lumMod val="75000"/>
                          </a:schemeClr>
                        </a:solidFill>
                      </a:endParaRPr>
                    </a:p>
                  </a:txBody>
                  <a:tcPr/>
                </a:tc>
                <a:extLst>
                  <a:ext uri="{0D108BD9-81ED-4DB2-BD59-A6C34878D82A}">
                    <a16:rowId xmlns:a16="http://schemas.microsoft.com/office/drawing/2014/main" val="3688771915"/>
                  </a:ext>
                </a:extLst>
              </a:tr>
              <a:tr h="360218">
                <a:tc>
                  <a:txBody>
                    <a:bodyPr/>
                    <a:lstStyle/>
                    <a:p>
                      <a:r>
                        <a:rPr lang="en-US" dirty="0">
                          <a:solidFill>
                            <a:schemeClr val="accent1">
                              <a:lumMod val="75000"/>
                            </a:schemeClr>
                          </a:solidFill>
                        </a:rPr>
                        <a:t>4. UK </a:t>
                      </a:r>
                      <a:r>
                        <a:rPr lang="en-US" sz="1400" dirty="0">
                          <a:solidFill>
                            <a:schemeClr val="accent1">
                              <a:lumMod val="75000"/>
                            </a:schemeClr>
                          </a:solidFill>
                        </a:rPr>
                        <a:t>(4.29%)</a:t>
                      </a:r>
                    </a:p>
                  </a:txBody>
                  <a:tcPr/>
                </a:tc>
                <a:tc>
                  <a:txBody>
                    <a:bodyPr/>
                    <a:lstStyle/>
                    <a:p>
                      <a:r>
                        <a:rPr lang="en-US" dirty="0">
                          <a:solidFill>
                            <a:schemeClr val="accent1">
                              <a:lumMod val="75000"/>
                            </a:schemeClr>
                          </a:solidFill>
                        </a:rPr>
                        <a:t>4. Germany </a:t>
                      </a:r>
                      <a:r>
                        <a:rPr lang="en-US" sz="1400" dirty="0">
                          <a:solidFill>
                            <a:schemeClr val="accent1">
                              <a:lumMod val="75000"/>
                            </a:schemeClr>
                          </a:solidFill>
                        </a:rPr>
                        <a:t>(5.32%)</a:t>
                      </a:r>
                    </a:p>
                  </a:txBody>
                  <a:tcPr/>
                </a:tc>
                <a:extLst>
                  <a:ext uri="{0D108BD9-81ED-4DB2-BD59-A6C34878D82A}">
                    <a16:rowId xmlns:a16="http://schemas.microsoft.com/office/drawing/2014/main" val="2100386907"/>
                  </a:ext>
                </a:extLst>
              </a:tr>
              <a:tr h="360218">
                <a:tc>
                  <a:txBody>
                    <a:bodyPr/>
                    <a:lstStyle/>
                    <a:p>
                      <a:r>
                        <a:rPr lang="en-US" dirty="0">
                          <a:solidFill>
                            <a:schemeClr val="accent1">
                              <a:lumMod val="75000"/>
                            </a:schemeClr>
                          </a:solidFill>
                        </a:rPr>
                        <a:t>5. France</a:t>
                      </a:r>
                      <a:r>
                        <a:rPr lang="en-US" baseline="0" dirty="0">
                          <a:solidFill>
                            <a:schemeClr val="accent1">
                              <a:lumMod val="75000"/>
                            </a:schemeClr>
                          </a:solidFill>
                        </a:rPr>
                        <a:t> </a:t>
                      </a:r>
                      <a:r>
                        <a:rPr lang="en-US" sz="1400" baseline="0" dirty="0">
                          <a:solidFill>
                            <a:schemeClr val="accent1">
                              <a:lumMod val="75000"/>
                            </a:schemeClr>
                          </a:solidFill>
                        </a:rPr>
                        <a:t>(4.29%)</a:t>
                      </a:r>
                      <a:endParaRPr lang="en-US" sz="1400" dirty="0">
                        <a:solidFill>
                          <a:schemeClr val="accent1">
                            <a:lumMod val="75000"/>
                          </a:schemeClr>
                        </a:solidFill>
                      </a:endParaRPr>
                    </a:p>
                  </a:txBody>
                  <a:tcPr/>
                </a:tc>
                <a:tc>
                  <a:txBody>
                    <a:bodyPr/>
                    <a:lstStyle/>
                    <a:p>
                      <a:r>
                        <a:rPr lang="en-US" dirty="0">
                          <a:solidFill>
                            <a:schemeClr val="accent1">
                              <a:lumMod val="75000"/>
                            </a:schemeClr>
                          </a:solidFill>
                        </a:rPr>
                        <a:t>5. UK </a:t>
                      </a:r>
                      <a:r>
                        <a:rPr lang="en-US" sz="1400" dirty="0">
                          <a:solidFill>
                            <a:schemeClr val="accent1">
                              <a:lumMod val="75000"/>
                            </a:schemeClr>
                          </a:solidFill>
                        </a:rPr>
                        <a:t>(4.04%)</a:t>
                      </a:r>
                    </a:p>
                  </a:txBody>
                  <a:tcPr/>
                </a:tc>
                <a:extLst>
                  <a:ext uri="{0D108BD9-81ED-4DB2-BD59-A6C34878D82A}">
                    <a16:rowId xmlns:a16="http://schemas.microsoft.com/office/drawing/2014/main" val="3760691381"/>
                  </a:ext>
                </a:extLst>
              </a:tr>
              <a:tr h="360218">
                <a:tc>
                  <a:txBody>
                    <a:bodyPr/>
                    <a:lstStyle/>
                    <a:p>
                      <a:r>
                        <a:rPr lang="en-US" dirty="0">
                          <a:solidFill>
                            <a:schemeClr val="accent1">
                              <a:lumMod val="75000"/>
                            </a:schemeClr>
                          </a:solidFill>
                        </a:rPr>
                        <a:t>6. China </a:t>
                      </a:r>
                      <a:r>
                        <a:rPr lang="en-US" sz="1400" dirty="0">
                          <a:solidFill>
                            <a:schemeClr val="accent1">
                              <a:lumMod val="75000"/>
                            </a:schemeClr>
                          </a:solidFill>
                        </a:rPr>
                        <a:t>(3.81%)</a:t>
                      </a:r>
                      <a:endParaRPr lang="en-US" sz="1400" b="1" dirty="0">
                        <a:solidFill>
                          <a:schemeClr val="accent1">
                            <a:lumMod val="75000"/>
                          </a:schemeClr>
                        </a:solidFill>
                      </a:endParaRPr>
                    </a:p>
                  </a:txBody>
                  <a:tcPr/>
                </a:tc>
                <a:tc>
                  <a:txBody>
                    <a:bodyPr/>
                    <a:lstStyle/>
                    <a:p>
                      <a:r>
                        <a:rPr lang="en-US" dirty="0">
                          <a:solidFill>
                            <a:schemeClr val="accent1">
                              <a:lumMod val="75000"/>
                            </a:schemeClr>
                          </a:solidFill>
                        </a:rPr>
                        <a:t>6. France </a:t>
                      </a:r>
                      <a:r>
                        <a:rPr lang="en-US" sz="1400" dirty="0">
                          <a:solidFill>
                            <a:schemeClr val="accent1">
                              <a:lumMod val="75000"/>
                            </a:schemeClr>
                          </a:solidFill>
                        </a:rPr>
                        <a:t>(4.04%)</a:t>
                      </a:r>
                    </a:p>
                  </a:txBody>
                  <a:tcPr/>
                </a:tc>
                <a:extLst>
                  <a:ext uri="{0D108BD9-81ED-4DB2-BD59-A6C34878D82A}">
                    <a16:rowId xmlns:a16="http://schemas.microsoft.com/office/drawing/2014/main" val="3133135475"/>
                  </a:ext>
                </a:extLst>
              </a:tr>
              <a:tr h="360218">
                <a:tc>
                  <a:txBody>
                    <a:bodyPr/>
                    <a:lstStyle/>
                    <a:p>
                      <a:r>
                        <a:rPr lang="en-US" dirty="0">
                          <a:solidFill>
                            <a:schemeClr val="accent1">
                              <a:lumMod val="75000"/>
                            </a:schemeClr>
                          </a:solidFill>
                        </a:rPr>
                        <a:t>7. Italy </a:t>
                      </a:r>
                      <a:r>
                        <a:rPr lang="en-US" sz="1400" dirty="0">
                          <a:solidFill>
                            <a:schemeClr val="accent1">
                              <a:lumMod val="75000"/>
                            </a:schemeClr>
                          </a:solidFill>
                        </a:rPr>
                        <a:t>(3.16%)</a:t>
                      </a:r>
                    </a:p>
                  </a:txBody>
                  <a:tcPr/>
                </a:tc>
                <a:tc>
                  <a:txBody>
                    <a:bodyPr/>
                    <a:lstStyle/>
                    <a:p>
                      <a:r>
                        <a:rPr lang="en-US" dirty="0">
                          <a:solidFill>
                            <a:schemeClr val="accent1">
                              <a:lumMod val="75000"/>
                            </a:schemeClr>
                          </a:solidFill>
                        </a:rPr>
                        <a:t>7.</a:t>
                      </a:r>
                      <a:r>
                        <a:rPr lang="en-US" baseline="0" dirty="0">
                          <a:solidFill>
                            <a:schemeClr val="accent1">
                              <a:lumMod val="75000"/>
                            </a:schemeClr>
                          </a:solidFill>
                        </a:rPr>
                        <a:t> Italy </a:t>
                      </a:r>
                      <a:r>
                        <a:rPr lang="en-US" sz="1400" baseline="0" dirty="0">
                          <a:solidFill>
                            <a:schemeClr val="accent1">
                              <a:lumMod val="75000"/>
                            </a:schemeClr>
                          </a:solidFill>
                        </a:rPr>
                        <a:t>(3.02%)</a:t>
                      </a:r>
                      <a:endParaRPr lang="en-US" sz="1400" dirty="0">
                        <a:solidFill>
                          <a:schemeClr val="accent1">
                            <a:lumMod val="75000"/>
                          </a:schemeClr>
                        </a:solidFill>
                      </a:endParaRPr>
                    </a:p>
                  </a:txBody>
                  <a:tcPr/>
                </a:tc>
                <a:extLst>
                  <a:ext uri="{0D108BD9-81ED-4DB2-BD59-A6C34878D82A}">
                    <a16:rowId xmlns:a16="http://schemas.microsoft.com/office/drawing/2014/main" val="3660797095"/>
                  </a:ext>
                </a:extLst>
              </a:tr>
              <a:tr h="360218">
                <a:tc>
                  <a:txBody>
                    <a:bodyPr/>
                    <a:lstStyle/>
                    <a:p>
                      <a:r>
                        <a:rPr lang="en-US" dirty="0">
                          <a:solidFill>
                            <a:schemeClr val="accent1">
                              <a:lumMod val="75000"/>
                            </a:schemeClr>
                          </a:solidFill>
                        </a:rPr>
                        <a:t>8. Saudi Arabia </a:t>
                      </a:r>
                      <a:r>
                        <a:rPr lang="en-US" sz="1400" dirty="0">
                          <a:solidFill>
                            <a:schemeClr val="accent1">
                              <a:lumMod val="75000"/>
                            </a:schemeClr>
                          </a:solidFill>
                        </a:rPr>
                        <a:t>(2.80%)</a:t>
                      </a:r>
                    </a:p>
                  </a:txBody>
                  <a:tcPr/>
                </a:tc>
                <a:tc>
                  <a:txBody>
                    <a:bodyPr/>
                    <a:lstStyle/>
                    <a:p>
                      <a:r>
                        <a:rPr lang="en-US" dirty="0">
                          <a:solidFill>
                            <a:schemeClr val="accent1">
                              <a:lumMod val="75000"/>
                            </a:schemeClr>
                          </a:solidFill>
                        </a:rPr>
                        <a:t>8. India </a:t>
                      </a:r>
                      <a:r>
                        <a:rPr lang="en-US" sz="1400" dirty="0">
                          <a:solidFill>
                            <a:schemeClr val="accent1">
                              <a:lumMod val="75000"/>
                            </a:schemeClr>
                          </a:solidFill>
                        </a:rPr>
                        <a:t>(2.64%)</a:t>
                      </a:r>
                      <a:endParaRPr lang="en-US" sz="1400" b="0" dirty="0">
                        <a:solidFill>
                          <a:schemeClr val="accent1">
                            <a:lumMod val="75000"/>
                          </a:schemeClr>
                        </a:solidFill>
                      </a:endParaRPr>
                    </a:p>
                  </a:txBody>
                  <a:tcPr/>
                </a:tc>
                <a:extLst>
                  <a:ext uri="{0D108BD9-81ED-4DB2-BD59-A6C34878D82A}">
                    <a16:rowId xmlns:a16="http://schemas.microsoft.com/office/drawing/2014/main" val="3272369729"/>
                  </a:ext>
                </a:extLst>
              </a:tr>
              <a:tr h="360218">
                <a:tc>
                  <a:txBody>
                    <a:bodyPr/>
                    <a:lstStyle/>
                    <a:p>
                      <a:r>
                        <a:rPr lang="en-US" dirty="0">
                          <a:solidFill>
                            <a:schemeClr val="accent1">
                              <a:lumMod val="75000"/>
                            </a:schemeClr>
                          </a:solidFill>
                        </a:rPr>
                        <a:t>9. Canada </a:t>
                      </a:r>
                      <a:r>
                        <a:rPr lang="en-US" sz="1400" dirty="0">
                          <a:solidFill>
                            <a:schemeClr val="accent1">
                              <a:lumMod val="75000"/>
                            </a:schemeClr>
                          </a:solidFill>
                        </a:rPr>
                        <a:t>(2.56%)</a:t>
                      </a:r>
                    </a:p>
                  </a:txBody>
                  <a:tcPr/>
                </a:tc>
                <a:tc>
                  <a:txBody>
                    <a:bodyPr/>
                    <a:lstStyle/>
                    <a:p>
                      <a:r>
                        <a:rPr lang="en-US" dirty="0">
                          <a:solidFill>
                            <a:schemeClr val="accent1">
                              <a:lumMod val="75000"/>
                            </a:schemeClr>
                          </a:solidFill>
                        </a:rPr>
                        <a:t>9. Russia </a:t>
                      </a:r>
                      <a:r>
                        <a:rPr lang="en-US" sz="1400" dirty="0">
                          <a:solidFill>
                            <a:schemeClr val="accent1">
                              <a:lumMod val="75000"/>
                            </a:schemeClr>
                          </a:solidFill>
                        </a:rPr>
                        <a:t>(2.59%)</a:t>
                      </a:r>
                      <a:endParaRPr lang="en-US" sz="1400" b="0" dirty="0">
                        <a:solidFill>
                          <a:schemeClr val="accent1">
                            <a:lumMod val="75000"/>
                          </a:schemeClr>
                        </a:solidFill>
                      </a:endParaRPr>
                    </a:p>
                  </a:txBody>
                  <a:tcPr/>
                </a:tc>
                <a:extLst>
                  <a:ext uri="{0D108BD9-81ED-4DB2-BD59-A6C34878D82A}">
                    <a16:rowId xmlns:a16="http://schemas.microsoft.com/office/drawing/2014/main" val="2131030057"/>
                  </a:ext>
                </a:extLst>
              </a:tr>
              <a:tr h="360218">
                <a:tc>
                  <a:txBody>
                    <a:bodyPr/>
                    <a:lstStyle/>
                    <a:p>
                      <a:r>
                        <a:rPr lang="en-US" dirty="0">
                          <a:solidFill>
                            <a:schemeClr val="accent1">
                              <a:lumMod val="75000"/>
                            </a:schemeClr>
                          </a:solidFill>
                        </a:rPr>
                        <a:t>10. Russia </a:t>
                      </a:r>
                      <a:r>
                        <a:rPr lang="en-US" sz="1400" dirty="0">
                          <a:solidFill>
                            <a:schemeClr val="accent1">
                              <a:lumMod val="75000"/>
                            </a:schemeClr>
                          </a:solidFill>
                        </a:rPr>
                        <a:t>(2.39%)</a:t>
                      </a:r>
                      <a:endParaRPr lang="en-US" sz="1400" b="0" dirty="0">
                        <a:solidFill>
                          <a:schemeClr val="accent1">
                            <a:lumMod val="75000"/>
                          </a:schemeClr>
                        </a:solidFill>
                      </a:endParaRPr>
                    </a:p>
                  </a:txBody>
                  <a:tcPr/>
                </a:tc>
                <a:tc>
                  <a:txBody>
                    <a:bodyPr/>
                    <a:lstStyle/>
                    <a:p>
                      <a:r>
                        <a:rPr lang="en-US" dirty="0">
                          <a:solidFill>
                            <a:schemeClr val="accent1">
                              <a:lumMod val="75000"/>
                            </a:schemeClr>
                          </a:solidFill>
                        </a:rPr>
                        <a:t>10. Brazil </a:t>
                      </a:r>
                      <a:r>
                        <a:rPr lang="en-US" sz="1400" dirty="0">
                          <a:solidFill>
                            <a:schemeClr val="accent1">
                              <a:lumMod val="75000"/>
                            </a:schemeClr>
                          </a:solidFill>
                        </a:rPr>
                        <a:t>(2.22%)</a:t>
                      </a:r>
                      <a:endParaRPr lang="en-US" sz="1400" b="0" dirty="0">
                        <a:solidFill>
                          <a:schemeClr val="accent1">
                            <a:lumMod val="75000"/>
                          </a:schemeClr>
                        </a:solidFill>
                      </a:endParaRPr>
                    </a:p>
                  </a:txBody>
                  <a:tcPr/>
                </a:tc>
                <a:extLst>
                  <a:ext uri="{0D108BD9-81ED-4DB2-BD59-A6C34878D82A}">
                    <a16:rowId xmlns:a16="http://schemas.microsoft.com/office/drawing/2014/main" val="1334280650"/>
                  </a:ext>
                </a:extLst>
              </a:tr>
            </a:tbl>
          </a:graphicData>
        </a:graphic>
      </p:graphicFrame>
      <p:pic>
        <p:nvPicPr>
          <p:cNvPr id="2" name="Picture 1"/>
          <p:cNvPicPr>
            <a:picLocks noChangeAspect="1"/>
          </p:cNvPicPr>
          <p:nvPr/>
        </p:nvPicPr>
        <p:blipFill>
          <a:blip r:embed="rId2"/>
          <a:stretch>
            <a:fillRect/>
          </a:stretch>
        </p:blipFill>
        <p:spPr>
          <a:xfrm>
            <a:off x="3048000" y="3733800"/>
            <a:ext cx="738606" cy="463349"/>
          </a:xfrm>
          <a:prstGeom prst="rect">
            <a:avLst/>
          </a:prstGeom>
        </p:spPr>
      </p:pic>
      <p:pic>
        <p:nvPicPr>
          <p:cNvPr id="3" name="Picture 2"/>
          <p:cNvPicPr>
            <a:picLocks noChangeAspect="1"/>
          </p:cNvPicPr>
          <p:nvPr/>
        </p:nvPicPr>
        <p:blipFill>
          <a:blip r:embed="rId3"/>
          <a:stretch>
            <a:fillRect/>
          </a:stretch>
        </p:blipFill>
        <p:spPr>
          <a:xfrm>
            <a:off x="3048000" y="5181600"/>
            <a:ext cx="738606" cy="496963"/>
          </a:xfrm>
          <a:prstGeom prst="rect">
            <a:avLst/>
          </a:prstGeom>
        </p:spPr>
      </p:pic>
      <p:pic>
        <p:nvPicPr>
          <p:cNvPr id="4" name="Picture 3"/>
          <p:cNvPicPr>
            <a:picLocks noChangeAspect="1"/>
          </p:cNvPicPr>
          <p:nvPr/>
        </p:nvPicPr>
        <p:blipFill>
          <a:blip r:embed="rId4"/>
          <a:stretch>
            <a:fillRect/>
          </a:stretch>
        </p:blipFill>
        <p:spPr>
          <a:xfrm>
            <a:off x="6934200" y="4419600"/>
            <a:ext cx="738606" cy="493020"/>
          </a:xfrm>
          <a:prstGeom prst="rect">
            <a:avLst/>
          </a:prstGeom>
        </p:spPr>
      </p:pic>
      <p:pic>
        <p:nvPicPr>
          <p:cNvPr id="6" name="Picture 5"/>
          <p:cNvPicPr>
            <a:picLocks noChangeAspect="1"/>
          </p:cNvPicPr>
          <p:nvPr/>
        </p:nvPicPr>
        <p:blipFill>
          <a:blip r:embed="rId5"/>
          <a:stretch>
            <a:fillRect/>
          </a:stretch>
        </p:blipFill>
        <p:spPr>
          <a:xfrm>
            <a:off x="6934201" y="5171470"/>
            <a:ext cx="738606" cy="507093"/>
          </a:xfrm>
          <a:prstGeom prst="rect">
            <a:avLst/>
          </a:prstGeom>
        </p:spPr>
      </p:pic>
      <p:pic>
        <p:nvPicPr>
          <p:cNvPr id="8" name="Picture 7"/>
          <p:cNvPicPr>
            <a:picLocks noChangeAspect="1"/>
          </p:cNvPicPr>
          <p:nvPr/>
        </p:nvPicPr>
        <p:blipFill>
          <a:blip r:embed="rId3"/>
          <a:stretch>
            <a:fillRect/>
          </a:stretch>
        </p:blipFill>
        <p:spPr>
          <a:xfrm>
            <a:off x="7756883" y="4867518"/>
            <a:ext cx="738606" cy="496963"/>
          </a:xfrm>
          <a:prstGeom prst="rect">
            <a:avLst/>
          </a:prstGeom>
        </p:spPr>
      </p:pic>
      <p:pic>
        <p:nvPicPr>
          <p:cNvPr id="9" name="Picture 8"/>
          <p:cNvPicPr>
            <a:picLocks noChangeAspect="1"/>
          </p:cNvPicPr>
          <p:nvPr/>
        </p:nvPicPr>
        <p:blipFill>
          <a:blip r:embed="rId2"/>
          <a:stretch>
            <a:fillRect/>
          </a:stretch>
        </p:blipFill>
        <p:spPr>
          <a:xfrm>
            <a:off x="6926094" y="2618109"/>
            <a:ext cx="738606" cy="463349"/>
          </a:xfrm>
          <a:prstGeom prst="rect">
            <a:avLst/>
          </a:prstGeom>
        </p:spPr>
      </p:pic>
    </p:spTree>
    <p:extLst>
      <p:ext uri="{BB962C8B-B14F-4D97-AF65-F5344CB8AC3E}">
        <p14:creationId xmlns:p14="http://schemas.microsoft.com/office/powerpoint/2010/main" val="2181235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0" y="304801"/>
            <a:ext cx="7924800" cy="990599"/>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120650" marR="0" lvl="0" indent="-11113" defTabSz="914400" rtl="0" eaLnBrk="1" fontAlgn="auto" latinLnBrk="0" hangingPunct="1">
              <a:lnSpc>
                <a:spcPct val="100000"/>
              </a:lnSpc>
              <a:spcBef>
                <a:spcPts val="400"/>
              </a:spcBef>
              <a:spcAft>
                <a:spcPts val="0"/>
              </a:spcAft>
              <a:buClr>
                <a:schemeClr val="accent1"/>
              </a:buClr>
              <a:buSzPct val="68000"/>
              <a:tabLst/>
              <a:defRPr/>
            </a:pPr>
            <a:r>
              <a:rPr kumimoji="0" lang="en-US" sz="2400" b="1" i="0" u="none" strike="noStrike" kern="1200" cap="none" spc="0" normalizeH="0" baseline="0" noProof="0" dirty="0">
                <a:ln>
                  <a:noFill/>
                </a:ln>
                <a:solidFill>
                  <a:schemeClr val="accent1">
                    <a:lumMod val="75000"/>
                  </a:schemeClr>
                </a:solidFill>
                <a:effectLst/>
                <a:uLnTx/>
                <a:uFillTx/>
                <a:latin typeface="+mn-lt"/>
                <a:ea typeface="+mn-ea"/>
                <a:cs typeface="+mn-cs"/>
              </a:rPr>
              <a:t>I. Introduction</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sp>
        <p:nvSpPr>
          <p:cNvPr id="5" name="Content Placeholder 4"/>
          <p:cNvSpPr>
            <a:spLocks noGrp="1"/>
          </p:cNvSpPr>
          <p:nvPr>
            <p:ph idx="1"/>
          </p:nvPr>
        </p:nvSpPr>
        <p:spPr>
          <a:xfrm>
            <a:off x="381000" y="1481328"/>
            <a:ext cx="8305800" cy="4843272"/>
          </a:xfrm>
        </p:spPr>
        <p:txBody>
          <a:bodyPr>
            <a:normAutofit/>
          </a:bodyPr>
          <a:lstStyle/>
          <a:p>
            <a:pPr>
              <a:buFont typeface="Wingdings" panose="05000000000000000000" pitchFamily="2" charset="2"/>
              <a:buChar char="§"/>
            </a:pPr>
            <a:r>
              <a:rPr lang="en-US" sz="1800" b="1" dirty="0">
                <a:solidFill>
                  <a:schemeClr val="accent1">
                    <a:lumMod val="75000"/>
                  </a:schemeClr>
                </a:solidFill>
              </a:rPr>
              <a:t>Origins</a:t>
            </a:r>
            <a:r>
              <a:rPr lang="en-US" sz="1800" dirty="0">
                <a:solidFill>
                  <a:schemeClr val="accent1">
                    <a:lumMod val="75000"/>
                  </a:schemeClr>
                </a:solidFill>
              </a:rPr>
              <a:t>: established in Bretton Woods, New Hampshire, in 1944</a:t>
            </a:r>
          </a:p>
          <a:p>
            <a:pPr>
              <a:buFont typeface="Wingdings" panose="05000000000000000000" pitchFamily="2" charset="2"/>
              <a:buChar char="§"/>
            </a:pPr>
            <a:endParaRPr lang="en-US" sz="1800" dirty="0">
              <a:solidFill>
                <a:schemeClr val="accent1">
                  <a:lumMod val="75000"/>
                </a:schemeClr>
              </a:solidFill>
            </a:endParaRPr>
          </a:p>
          <a:p>
            <a:pPr>
              <a:buFont typeface="Wingdings" panose="05000000000000000000" pitchFamily="2" charset="2"/>
              <a:buChar char="§"/>
            </a:pPr>
            <a:r>
              <a:rPr lang="en-US" sz="1800" b="1" dirty="0">
                <a:solidFill>
                  <a:schemeClr val="accent1">
                    <a:lumMod val="75000"/>
                  </a:schemeClr>
                </a:solidFill>
              </a:rPr>
              <a:t>Members</a:t>
            </a:r>
            <a:r>
              <a:rPr lang="en-US" sz="1800" dirty="0">
                <a:solidFill>
                  <a:schemeClr val="accent1">
                    <a:lumMod val="75000"/>
                  </a:schemeClr>
                </a:solidFill>
              </a:rPr>
              <a:t>: from </a:t>
            </a:r>
            <a:r>
              <a:rPr lang="en-US" sz="1800" b="1" dirty="0">
                <a:solidFill>
                  <a:schemeClr val="accent1">
                    <a:lumMod val="75000"/>
                  </a:schemeClr>
                </a:solidFill>
              </a:rPr>
              <a:t>44</a:t>
            </a:r>
            <a:r>
              <a:rPr lang="en-US" sz="1800" dirty="0">
                <a:solidFill>
                  <a:schemeClr val="accent1">
                    <a:lumMod val="75000"/>
                  </a:schemeClr>
                </a:solidFill>
              </a:rPr>
              <a:t> member states in 1945 to </a:t>
            </a:r>
            <a:r>
              <a:rPr lang="en-US" sz="1800" b="1" dirty="0">
                <a:solidFill>
                  <a:schemeClr val="accent1">
                    <a:lumMod val="75000"/>
                  </a:schemeClr>
                </a:solidFill>
              </a:rPr>
              <a:t>189</a:t>
            </a:r>
            <a:r>
              <a:rPr lang="en-US" sz="1800" dirty="0">
                <a:solidFill>
                  <a:schemeClr val="accent1">
                    <a:lumMod val="75000"/>
                  </a:schemeClr>
                </a:solidFill>
              </a:rPr>
              <a:t> member states in 2018; only the UN has more member states (193): </a:t>
            </a:r>
          </a:p>
          <a:p>
            <a:pPr lvl="1">
              <a:buFont typeface="Lucida Sans Unicode" panose="020B0602030504020204" pitchFamily="34" charset="0"/>
              <a:buChar char="⁻"/>
            </a:pPr>
            <a:r>
              <a:rPr lang="en-US" sz="1800" dirty="0">
                <a:solidFill>
                  <a:schemeClr val="accent1">
                    <a:lumMod val="75000"/>
                  </a:schemeClr>
                </a:solidFill>
              </a:rPr>
              <a:t>Andorra, Cuba, Liechtenstein, Monaco, and North Korea are not a member of the IMF</a:t>
            </a:r>
          </a:p>
          <a:p>
            <a:pPr lvl="1">
              <a:buFont typeface="Lucida Sans Unicode" panose="020B0602030504020204" pitchFamily="34" charset="0"/>
              <a:buChar char="⁻"/>
            </a:pPr>
            <a:r>
              <a:rPr lang="en-US" sz="1800" dirty="0">
                <a:solidFill>
                  <a:schemeClr val="accent1">
                    <a:lumMod val="75000"/>
                  </a:schemeClr>
                </a:solidFill>
              </a:rPr>
              <a:t>Kosovo is a member of the IMF, but not of the UN</a:t>
            </a:r>
          </a:p>
          <a:p>
            <a:pPr marL="393192" lvl="1" indent="0">
              <a:buNone/>
            </a:pPr>
            <a:endParaRPr lang="en-US" sz="1800" dirty="0">
              <a:solidFill>
                <a:schemeClr val="accent1">
                  <a:lumMod val="75000"/>
                </a:schemeClr>
              </a:solidFill>
            </a:endParaRPr>
          </a:p>
          <a:p>
            <a:endParaRPr lang="en-US" dirty="0"/>
          </a:p>
        </p:txBody>
      </p:sp>
      <p:graphicFrame>
        <p:nvGraphicFramePr>
          <p:cNvPr id="2" name="Table 1"/>
          <p:cNvGraphicFramePr>
            <a:graphicFrameLocks noGrp="1"/>
          </p:cNvGraphicFramePr>
          <p:nvPr>
            <p:extLst/>
          </p:nvPr>
        </p:nvGraphicFramePr>
        <p:xfrm>
          <a:off x="914400" y="3733800"/>
          <a:ext cx="7315200" cy="2277999"/>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1498843434"/>
                    </a:ext>
                  </a:extLst>
                </a:gridCol>
                <a:gridCol w="3657600">
                  <a:extLst>
                    <a:ext uri="{9D8B030D-6E8A-4147-A177-3AD203B41FA5}">
                      <a16:colId xmlns:a16="http://schemas.microsoft.com/office/drawing/2014/main" val="3703524683"/>
                    </a:ext>
                  </a:extLst>
                </a:gridCol>
              </a:tblGrid>
              <a:tr h="510159">
                <a:tc>
                  <a:txBody>
                    <a:bodyPr/>
                    <a:lstStyle/>
                    <a:p>
                      <a:pPr algn="ctr"/>
                      <a:r>
                        <a:rPr lang="en-US" dirty="0"/>
                        <a:t>IMF</a:t>
                      </a:r>
                    </a:p>
                  </a:txBody>
                  <a:tcPr/>
                </a:tc>
                <a:tc>
                  <a:txBody>
                    <a:bodyPr/>
                    <a:lstStyle/>
                    <a:p>
                      <a:pPr algn="ctr"/>
                      <a:r>
                        <a:rPr lang="en-US" dirty="0"/>
                        <a:t>World Bank</a:t>
                      </a:r>
                    </a:p>
                  </a:txBody>
                  <a:tcPr/>
                </a:tc>
                <a:extLst>
                  <a:ext uri="{0D108BD9-81ED-4DB2-BD59-A6C34878D82A}">
                    <a16:rowId xmlns:a16="http://schemas.microsoft.com/office/drawing/2014/main" val="738588638"/>
                  </a:ext>
                </a:extLst>
              </a:tr>
              <a:tr h="510159">
                <a:tc>
                  <a:txBody>
                    <a:bodyPr/>
                    <a:lstStyle/>
                    <a:p>
                      <a:r>
                        <a:rPr lang="en-US" sz="1400" dirty="0">
                          <a:solidFill>
                            <a:schemeClr val="accent1">
                              <a:lumMod val="75000"/>
                            </a:schemeClr>
                          </a:solidFill>
                        </a:rPr>
                        <a:t>International monetary cooperation</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solidFill>
                            <a:schemeClr val="accent1">
                              <a:lumMod val="75000"/>
                            </a:schemeClr>
                          </a:solidFill>
                        </a:rPr>
                        <a:t>LT economic development and poverty reduction</a:t>
                      </a:r>
                      <a:endParaRPr lang="en-US" sz="1400" dirty="0"/>
                    </a:p>
                  </a:txBody>
                  <a:tcPr/>
                </a:tc>
                <a:extLst>
                  <a:ext uri="{0D108BD9-81ED-4DB2-BD59-A6C34878D82A}">
                    <a16:rowId xmlns:a16="http://schemas.microsoft.com/office/drawing/2014/main" val="4074650218"/>
                  </a:ext>
                </a:extLst>
              </a:tr>
              <a:tr h="510159">
                <a:tc>
                  <a:txBody>
                    <a:bodyPr/>
                    <a:lstStyle/>
                    <a:p>
                      <a:r>
                        <a:rPr lang="en-US" sz="1400" dirty="0">
                          <a:solidFill>
                            <a:schemeClr val="accent1">
                              <a:lumMod val="75000"/>
                            </a:schemeClr>
                          </a:solidFill>
                        </a:rPr>
                        <a:t>Provides loans and helps countries design policy programs to solve </a:t>
                      </a:r>
                      <a:r>
                        <a:rPr lang="en-US" sz="1400" b="0" dirty="0">
                          <a:solidFill>
                            <a:schemeClr val="accent1">
                              <a:lumMod val="75000"/>
                            </a:schemeClr>
                          </a:solidFill>
                        </a:rPr>
                        <a:t>balance of payments problems </a:t>
                      </a:r>
                      <a:endParaRPr lang="en-US" sz="1400" b="0" dirty="0"/>
                    </a:p>
                  </a:txBody>
                  <a:tcPr/>
                </a:tc>
                <a:tc>
                  <a:txBody>
                    <a:bodyPr/>
                    <a:lstStyle/>
                    <a:p>
                      <a:r>
                        <a:rPr lang="en-US" sz="1400" dirty="0">
                          <a:solidFill>
                            <a:schemeClr val="accent1">
                              <a:lumMod val="75000"/>
                            </a:schemeClr>
                          </a:solidFill>
                        </a:rPr>
                        <a:t>Projects, sector reforms (health, education…)</a:t>
                      </a:r>
                      <a:endParaRPr lang="en-US" sz="1400" dirty="0"/>
                    </a:p>
                  </a:txBody>
                  <a:tcPr/>
                </a:tc>
                <a:extLst>
                  <a:ext uri="{0D108BD9-81ED-4DB2-BD59-A6C34878D82A}">
                    <a16:rowId xmlns:a16="http://schemas.microsoft.com/office/drawing/2014/main" val="2804499588"/>
                  </a:ext>
                </a:extLst>
              </a:tr>
              <a:tr h="510159">
                <a:tc>
                  <a:txBody>
                    <a:bodyPr/>
                    <a:lstStyle/>
                    <a:p>
                      <a:r>
                        <a:rPr lang="en-US" sz="1400" dirty="0">
                          <a:solidFill>
                            <a:schemeClr val="accent1">
                              <a:lumMod val="75000"/>
                            </a:schemeClr>
                          </a:solidFill>
                        </a:rPr>
                        <a:t>ST/MT</a:t>
                      </a:r>
                      <a:r>
                        <a:rPr lang="en-US" sz="1400" baseline="0" dirty="0">
                          <a:solidFill>
                            <a:schemeClr val="accent1">
                              <a:lumMod val="75000"/>
                            </a:schemeClr>
                          </a:solidFill>
                        </a:rPr>
                        <a:t> loans funded through quota contributions/bilateral loans</a:t>
                      </a:r>
                      <a:endParaRPr lang="en-US" sz="1400" dirty="0"/>
                    </a:p>
                  </a:txBody>
                  <a:tcPr/>
                </a:tc>
                <a:tc>
                  <a:txBody>
                    <a:bodyPr/>
                    <a:lstStyle/>
                    <a:p>
                      <a:r>
                        <a:rPr lang="en-US" sz="1400" dirty="0">
                          <a:solidFill>
                            <a:schemeClr val="accent1">
                              <a:lumMod val="75000"/>
                            </a:schemeClr>
                          </a:solidFill>
                        </a:rPr>
                        <a:t>LT</a:t>
                      </a:r>
                      <a:r>
                        <a:rPr lang="en-US" sz="1400" baseline="0" dirty="0">
                          <a:solidFill>
                            <a:schemeClr val="accent1">
                              <a:lumMod val="75000"/>
                            </a:schemeClr>
                          </a:solidFill>
                        </a:rPr>
                        <a:t> loans funded through </a:t>
                      </a:r>
                      <a:r>
                        <a:rPr lang="en-US" sz="1400" dirty="0">
                          <a:solidFill>
                            <a:schemeClr val="accent1">
                              <a:lumMod val="75000"/>
                            </a:schemeClr>
                          </a:solidFill>
                        </a:rPr>
                        <a:t>member country contributions/bond issuance</a:t>
                      </a:r>
                      <a:endParaRPr lang="en-US" sz="1400" dirty="0"/>
                    </a:p>
                  </a:txBody>
                  <a:tcPr/>
                </a:tc>
                <a:extLst>
                  <a:ext uri="{0D108BD9-81ED-4DB2-BD59-A6C34878D82A}">
                    <a16:rowId xmlns:a16="http://schemas.microsoft.com/office/drawing/2014/main" val="3650863648"/>
                  </a:ext>
                </a:extLst>
              </a:tr>
            </a:tbl>
          </a:graphicData>
        </a:graphic>
      </p:graphicFrame>
    </p:spTree>
    <p:extLst>
      <p:ext uri="{BB962C8B-B14F-4D97-AF65-F5344CB8AC3E}">
        <p14:creationId xmlns:p14="http://schemas.microsoft.com/office/powerpoint/2010/main" val="732316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00400" y="1481329"/>
            <a:ext cx="5486400" cy="4919471"/>
          </a:xfrm>
        </p:spPr>
        <p:txBody>
          <a:bodyPr>
            <a:normAutofit fontScale="92500" lnSpcReduction="20000"/>
          </a:bodyPr>
          <a:lstStyle/>
          <a:p>
            <a:pPr>
              <a:lnSpc>
                <a:spcPct val="110000"/>
              </a:lnSpc>
              <a:buFont typeface="Wingdings" panose="05000000000000000000" pitchFamily="2" charset="2"/>
              <a:buChar char="§"/>
            </a:pPr>
            <a:r>
              <a:rPr lang="en-US" sz="1800" b="1" dirty="0">
                <a:solidFill>
                  <a:schemeClr val="accent1">
                    <a:lumMod val="75000"/>
                  </a:schemeClr>
                </a:solidFill>
              </a:rPr>
              <a:t>Operational changes</a:t>
            </a:r>
            <a:r>
              <a:rPr lang="en-US" sz="1800" dirty="0">
                <a:solidFill>
                  <a:schemeClr val="accent1">
                    <a:lumMod val="75000"/>
                  </a:schemeClr>
                </a:solidFill>
              </a:rPr>
              <a:t>: the IMF learned lessons from previous programs and crises:</a:t>
            </a:r>
          </a:p>
          <a:p>
            <a:pPr marL="621792" indent="-228600">
              <a:lnSpc>
                <a:spcPct val="110000"/>
              </a:lnSpc>
              <a:buClr>
                <a:schemeClr val="accent1">
                  <a:lumMod val="75000"/>
                </a:schemeClr>
              </a:buClr>
              <a:buFont typeface="Lucida Sans Unicode" panose="020B0602030504020204" pitchFamily="34" charset="0"/>
              <a:buChar char="⁻"/>
            </a:pPr>
            <a:r>
              <a:rPr lang="en-US" sz="1800" b="1" dirty="0">
                <a:solidFill>
                  <a:schemeClr val="accent1">
                    <a:lumMod val="75000"/>
                  </a:schemeClr>
                </a:solidFill>
              </a:rPr>
              <a:t>Better country ownership</a:t>
            </a:r>
            <a:r>
              <a:rPr lang="en-US" sz="1800" dirty="0">
                <a:solidFill>
                  <a:schemeClr val="accent1">
                    <a:lumMod val="75000"/>
                  </a:schemeClr>
                </a:solidFill>
              </a:rPr>
              <a:t>: it is crucial that the authorities own an IMF-supported program, share and support its contents and goals</a:t>
            </a:r>
          </a:p>
          <a:p>
            <a:pPr marL="621792" indent="-228600">
              <a:lnSpc>
                <a:spcPct val="110000"/>
              </a:lnSpc>
              <a:buClr>
                <a:schemeClr val="accent1">
                  <a:lumMod val="75000"/>
                </a:schemeClr>
              </a:buClr>
              <a:buFont typeface="Lucida Sans Unicode" panose="020B0602030504020204" pitchFamily="34" charset="0"/>
              <a:buChar char="⁻"/>
            </a:pPr>
            <a:r>
              <a:rPr lang="en-US" sz="1800" b="1" dirty="0">
                <a:solidFill>
                  <a:schemeClr val="accent1">
                    <a:lumMod val="75000"/>
                  </a:schemeClr>
                </a:solidFill>
              </a:rPr>
              <a:t>More transparency and accountability</a:t>
            </a:r>
            <a:r>
              <a:rPr lang="en-US" sz="1800" dirty="0">
                <a:solidFill>
                  <a:schemeClr val="accent1">
                    <a:lumMod val="75000"/>
                  </a:schemeClr>
                </a:solidFill>
              </a:rPr>
              <a:t>: most Board documents are made public, and the IMF has increased its outreach towards CSOs, academics, private market participants, labor unions… </a:t>
            </a:r>
          </a:p>
          <a:p>
            <a:pPr marL="621792" indent="-228600">
              <a:lnSpc>
                <a:spcPct val="110000"/>
              </a:lnSpc>
              <a:buClr>
                <a:schemeClr val="accent1">
                  <a:lumMod val="75000"/>
                </a:schemeClr>
              </a:buClr>
              <a:buFont typeface="Lucida Sans Unicode" panose="020B0602030504020204" pitchFamily="34" charset="0"/>
              <a:buChar char="⁻"/>
            </a:pPr>
            <a:r>
              <a:rPr lang="en-US" sz="1800" b="1" dirty="0">
                <a:solidFill>
                  <a:schemeClr val="accent1">
                    <a:lumMod val="75000"/>
                  </a:schemeClr>
                </a:solidFill>
              </a:rPr>
              <a:t>More tailored policy advise</a:t>
            </a:r>
            <a:r>
              <a:rPr lang="en-US" sz="1800" dirty="0">
                <a:solidFill>
                  <a:schemeClr val="accent1">
                    <a:lumMod val="75000"/>
                  </a:schemeClr>
                </a:solidFill>
              </a:rPr>
              <a:t>:</a:t>
            </a:r>
            <a:r>
              <a:rPr lang="en-US" sz="1800" b="1" dirty="0">
                <a:solidFill>
                  <a:schemeClr val="accent1">
                    <a:lumMod val="75000"/>
                  </a:schemeClr>
                </a:solidFill>
              </a:rPr>
              <a:t> </a:t>
            </a:r>
            <a:r>
              <a:rPr lang="en-US" sz="1800" dirty="0">
                <a:solidFill>
                  <a:schemeClr val="accent1">
                    <a:lumMod val="75000"/>
                  </a:schemeClr>
                </a:solidFill>
              </a:rPr>
              <a:t>programs cannot be one-size-fits-all, but need to be country-specific </a:t>
            </a:r>
          </a:p>
          <a:p>
            <a:pPr marL="621792" indent="-228600">
              <a:lnSpc>
                <a:spcPct val="110000"/>
              </a:lnSpc>
              <a:buClr>
                <a:schemeClr val="accent1">
                  <a:lumMod val="75000"/>
                </a:schemeClr>
              </a:buClr>
              <a:buFont typeface="Lucida Sans Unicode" panose="020B0602030504020204" pitchFamily="34" charset="0"/>
              <a:buChar char="⁻"/>
            </a:pPr>
            <a:r>
              <a:rPr lang="en-US" sz="1800" b="1" dirty="0">
                <a:solidFill>
                  <a:schemeClr val="accent1">
                    <a:lumMod val="75000"/>
                  </a:schemeClr>
                </a:solidFill>
              </a:rPr>
              <a:t>Broader scope</a:t>
            </a:r>
            <a:r>
              <a:rPr lang="en-US" sz="1800" dirty="0">
                <a:solidFill>
                  <a:schemeClr val="accent1">
                    <a:lumMod val="75000"/>
                  </a:schemeClr>
                </a:solidFill>
              </a:rPr>
              <a:t>: programs now take into account macro-social issues, gender issues (e.g. labor market participation), the effects of inequality…</a:t>
            </a:r>
          </a:p>
          <a:p>
            <a:pPr>
              <a:lnSpc>
                <a:spcPct val="120000"/>
              </a:lnSpc>
              <a:buFont typeface="Wingdings" panose="05000000000000000000" pitchFamily="2" charset="2"/>
              <a:buChar char="§"/>
            </a:pPr>
            <a:endParaRPr lang="en-US" sz="3300" dirty="0">
              <a:solidFill>
                <a:schemeClr val="accent1">
                  <a:lumMod val="75000"/>
                </a:schemeClr>
              </a:solidFill>
            </a:endParaRPr>
          </a:p>
          <a:p>
            <a:pPr>
              <a:lnSpc>
                <a:spcPct val="120000"/>
              </a:lnSpc>
              <a:buFont typeface="Wingdings" panose="05000000000000000000" pitchFamily="2" charset="2"/>
              <a:buChar char="§"/>
            </a:pPr>
            <a:endParaRPr lang="en-US" sz="3000" dirty="0">
              <a:solidFill>
                <a:schemeClr val="accent1">
                  <a:lumMod val="75000"/>
                </a:schemeClr>
              </a:solidFill>
            </a:endParaRPr>
          </a:p>
          <a:p>
            <a:endParaRPr lang="en-US" sz="3000" dirty="0">
              <a:solidFill>
                <a:schemeClr val="accent1">
                  <a:lumMod val="75000"/>
                </a:schemeClr>
              </a:solidFill>
            </a:endParaRPr>
          </a:p>
          <a:p>
            <a:endParaRPr lang="en-US" sz="3000" dirty="0">
              <a:solidFill>
                <a:schemeClr val="accent1">
                  <a:lumMod val="75000"/>
                </a:schemeClr>
              </a:solidFill>
            </a:endParaRPr>
          </a:p>
          <a:p>
            <a:endParaRPr lang="en-US" dirty="0"/>
          </a:p>
        </p:txBody>
      </p:sp>
      <p:sp>
        <p:nvSpPr>
          <p:cNvPr id="7" name="Content Placeholder 2"/>
          <p:cNvSpPr txBox="1">
            <a:spLocks/>
          </p:cNvSpPr>
          <p:nvPr/>
        </p:nvSpPr>
        <p:spPr>
          <a:xfrm>
            <a:off x="762000" y="304801"/>
            <a:ext cx="7924800" cy="990599"/>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120650" marR="0" lvl="0" indent="-11113" defTabSz="914400" rtl="0" eaLnBrk="1" fontAlgn="auto" latinLnBrk="0" hangingPunct="1">
              <a:lnSpc>
                <a:spcPct val="100000"/>
              </a:lnSpc>
              <a:spcBef>
                <a:spcPts val="400"/>
              </a:spcBef>
              <a:spcAft>
                <a:spcPts val="0"/>
              </a:spcAft>
              <a:buClr>
                <a:schemeClr val="accent1"/>
              </a:buClr>
              <a:buSzPct val="68000"/>
              <a:tabLst/>
              <a:defRPr/>
            </a:pPr>
            <a:r>
              <a:rPr lang="en-US" sz="2400" b="1" dirty="0">
                <a:solidFill>
                  <a:schemeClr val="accent1">
                    <a:lumMod val="75000"/>
                  </a:schemeClr>
                </a:solidFill>
              </a:rPr>
              <a:t>VI. The IMF in a changing world - tasks</a:t>
            </a:r>
            <a:endParaRPr kumimoji="0" lang="en-US" sz="2400" b="1" i="0" u="none" strike="noStrike" kern="1200" cap="none" spc="0" normalizeH="0" baseline="0" noProof="0" dirty="0">
              <a:ln>
                <a:noFill/>
              </a:ln>
              <a:solidFill>
                <a:schemeClr val="accent1">
                  <a:lumMod val="75000"/>
                </a:schemeClr>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pic>
        <p:nvPicPr>
          <p:cNvPr id="4" name="Picture 3"/>
          <p:cNvPicPr>
            <a:picLocks noChangeAspect="1"/>
          </p:cNvPicPr>
          <p:nvPr/>
        </p:nvPicPr>
        <p:blipFill>
          <a:blip r:embed="rId2"/>
          <a:stretch>
            <a:fillRect/>
          </a:stretch>
        </p:blipFill>
        <p:spPr>
          <a:xfrm>
            <a:off x="218661" y="1600200"/>
            <a:ext cx="2981739" cy="2743200"/>
          </a:xfrm>
          <a:prstGeom prst="rect">
            <a:avLst/>
          </a:prstGeom>
        </p:spPr>
      </p:pic>
    </p:spTree>
    <p:extLst>
      <p:ext uri="{BB962C8B-B14F-4D97-AF65-F5344CB8AC3E}">
        <p14:creationId xmlns:p14="http://schemas.microsoft.com/office/powerpoint/2010/main" val="2931769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762000" y="304801"/>
            <a:ext cx="7924800" cy="990599"/>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120650" lvl="0" indent="-11113">
              <a:spcBef>
                <a:spcPts val="400"/>
              </a:spcBef>
              <a:buClr>
                <a:schemeClr val="accent1"/>
              </a:buClr>
              <a:buSzPct val="68000"/>
              <a:defRPr/>
            </a:pPr>
            <a:r>
              <a:rPr lang="en-US" sz="2400" b="1" noProof="0" dirty="0">
                <a:solidFill>
                  <a:schemeClr val="accent1">
                    <a:lumMod val="75000"/>
                  </a:schemeClr>
                </a:solidFill>
              </a:rPr>
              <a:t>VI. </a:t>
            </a:r>
            <a:r>
              <a:rPr lang="en-US" sz="2400" b="1" dirty="0">
                <a:solidFill>
                  <a:schemeClr val="accent1">
                    <a:lumMod val="75000"/>
                  </a:schemeClr>
                </a:solidFill>
              </a:rPr>
              <a:t>The IMF in a changing world - tasks</a:t>
            </a:r>
            <a:endParaRPr kumimoji="0" lang="en-US" sz="2400" b="1"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sp>
        <p:nvSpPr>
          <p:cNvPr id="4" name="Content Placeholder 2"/>
          <p:cNvSpPr txBox="1">
            <a:spLocks/>
          </p:cNvSpPr>
          <p:nvPr/>
        </p:nvSpPr>
        <p:spPr>
          <a:xfrm>
            <a:off x="381000" y="1371600"/>
            <a:ext cx="8229600" cy="4309786"/>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Font typeface="Wingdings" panose="05000000000000000000" pitchFamily="2" charset="2"/>
              <a:buChar char="§"/>
            </a:pPr>
            <a:endParaRPr lang="en-US" sz="1800" b="1" dirty="0">
              <a:solidFill>
                <a:schemeClr val="accent1">
                  <a:lumMod val="75000"/>
                </a:schemeClr>
              </a:solidFill>
            </a:endParaRPr>
          </a:p>
          <a:p>
            <a:pPr>
              <a:buFont typeface="Wingdings" panose="05000000000000000000" pitchFamily="2" charset="2"/>
              <a:buChar char="§"/>
            </a:pPr>
            <a:r>
              <a:rPr lang="en-US" sz="1800" b="1" dirty="0">
                <a:solidFill>
                  <a:schemeClr val="accent1">
                    <a:lumMod val="75000"/>
                  </a:schemeClr>
                </a:solidFill>
              </a:rPr>
              <a:t>The Managing Director’s April 2017 Global Policy Agenda</a:t>
            </a:r>
            <a:r>
              <a:rPr lang="en-US" sz="1800" dirty="0">
                <a:solidFill>
                  <a:schemeClr val="accent1">
                    <a:lumMod val="75000"/>
                  </a:schemeClr>
                </a:solidFill>
              </a:rPr>
              <a:t>: A More Inclusive and Resilient Global Economy</a:t>
            </a:r>
          </a:p>
          <a:p>
            <a:endParaRPr lang="en-US" dirty="0">
              <a:solidFill>
                <a:schemeClr val="accent1">
                  <a:lumMod val="75000"/>
                </a:schemeClr>
              </a:solidFill>
            </a:endParaRPr>
          </a:p>
          <a:p>
            <a:endParaRPr lang="en-US" dirty="0">
              <a:solidFill>
                <a:schemeClr val="accent1">
                  <a:lumMod val="75000"/>
                </a:schemeClr>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94420" y="2524367"/>
            <a:ext cx="3733800" cy="37338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534095"/>
            <a:ext cx="3251420" cy="3330899"/>
          </a:xfrm>
          <a:prstGeom prst="rect">
            <a:avLst/>
          </a:prstGeom>
        </p:spPr>
      </p:pic>
    </p:spTree>
    <p:extLst>
      <p:ext uri="{BB962C8B-B14F-4D97-AF65-F5344CB8AC3E}">
        <p14:creationId xmlns:p14="http://schemas.microsoft.com/office/powerpoint/2010/main" val="2875525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0" y="304801"/>
            <a:ext cx="7924800" cy="990599"/>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120650" lvl="0" indent="-11113">
              <a:spcBef>
                <a:spcPts val="400"/>
              </a:spcBef>
              <a:buClr>
                <a:schemeClr val="accent1"/>
              </a:buClr>
              <a:buSzPct val="68000"/>
              <a:defRPr/>
            </a:pPr>
            <a:r>
              <a:rPr lang="en-US" sz="2400" b="1" dirty="0">
                <a:solidFill>
                  <a:schemeClr val="accent1">
                    <a:lumMod val="75000"/>
                  </a:schemeClr>
                </a:solidFill>
              </a:rPr>
              <a:t>VI. The IMF in a changing world - communication</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sp>
        <p:nvSpPr>
          <p:cNvPr id="5" name="Content Placeholder 4"/>
          <p:cNvSpPr>
            <a:spLocks noGrp="1"/>
          </p:cNvSpPr>
          <p:nvPr>
            <p:ph idx="1"/>
          </p:nvPr>
        </p:nvSpPr>
        <p:spPr>
          <a:xfrm>
            <a:off x="399263" y="1452538"/>
            <a:ext cx="8001000" cy="4843272"/>
          </a:xfrm>
        </p:spPr>
        <p:txBody>
          <a:bodyPr>
            <a:normAutofit/>
          </a:bodyPr>
          <a:lstStyle/>
          <a:p>
            <a:pPr>
              <a:buFont typeface="Wingdings" panose="05000000000000000000" pitchFamily="2" charset="2"/>
              <a:buChar char="§"/>
            </a:pPr>
            <a:r>
              <a:rPr lang="en-US" sz="1800" b="1" dirty="0">
                <a:solidFill>
                  <a:schemeClr val="accent1">
                    <a:lumMod val="75000"/>
                  </a:schemeClr>
                </a:solidFill>
              </a:rPr>
              <a:t>Communication changes</a:t>
            </a:r>
            <a:r>
              <a:rPr lang="en-US" sz="1800" dirty="0">
                <a:solidFill>
                  <a:schemeClr val="accent1">
                    <a:lumMod val="75000"/>
                  </a:schemeClr>
                </a:solidFill>
              </a:rPr>
              <a:t>: the IMF broadened its audience and started using tools for a TLDR world</a:t>
            </a:r>
          </a:p>
          <a:p>
            <a:pPr>
              <a:buFont typeface="Wingdings" panose="05000000000000000000" pitchFamily="2" charset="2"/>
              <a:buChar char="§"/>
            </a:pPr>
            <a:endParaRPr lang="en-US" sz="1800" dirty="0">
              <a:solidFill>
                <a:schemeClr val="accent1">
                  <a:lumMod val="75000"/>
                </a:schemeClr>
              </a:solidFill>
            </a:endParaRPr>
          </a:p>
          <a:p>
            <a:pPr>
              <a:buFont typeface="Wingdings" panose="05000000000000000000" pitchFamily="2" charset="2"/>
              <a:buChar char="§"/>
            </a:pPr>
            <a:endParaRPr lang="en-US" sz="1800" dirty="0">
              <a:solidFill>
                <a:schemeClr val="accent1">
                  <a:lumMod val="75000"/>
                </a:schemeClr>
              </a:solidFill>
            </a:endParaRPr>
          </a:p>
          <a:p>
            <a:pPr>
              <a:buFont typeface="Wingdings" panose="05000000000000000000" pitchFamily="2" charset="2"/>
              <a:buChar char="§"/>
            </a:pPr>
            <a:endParaRPr lang="en-US" sz="1800" dirty="0">
              <a:solidFill>
                <a:schemeClr val="accent1">
                  <a:lumMod val="75000"/>
                </a:schemeClr>
              </a:solidFill>
            </a:endParaRPr>
          </a:p>
          <a:p>
            <a:endParaRPr lang="en-US" dirty="0"/>
          </a:p>
        </p:txBody>
      </p:sp>
      <p:pic>
        <p:nvPicPr>
          <p:cNvPr id="14" name="Picture 13">
            <a:extLst>
              <a:ext uri="{FF2B5EF4-FFF2-40B4-BE49-F238E27FC236}">
                <a16:creationId xmlns:a16="http://schemas.microsoft.com/office/drawing/2014/main" id="{1E6239C4-EEB2-4DFA-A867-86FD64514E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3330" y="4789183"/>
            <a:ext cx="2838450" cy="1816608"/>
          </a:xfrm>
          <a:prstGeom prst="rect">
            <a:avLst/>
          </a:prstGeom>
        </p:spPr>
      </p:pic>
      <p:pic>
        <p:nvPicPr>
          <p:cNvPr id="3" name="Picture 2">
            <a:extLst>
              <a:ext uri="{FF2B5EF4-FFF2-40B4-BE49-F238E27FC236}">
                <a16:creationId xmlns:a16="http://schemas.microsoft.com/office/drawing/2014/main" id="{BEC984C0-50D6-40DD-A743-84E838D2B9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17" y="2743200"/>
            <a:ext cx="2438400" cy="2542438"/>
          </a:xfrm>
          <a:prstGeom prst="rect">
            <a:avLst/>
          </a:prstGeom>
        </p:spPr>
      </p:pic>
      <p:pic>
        <p:nvPicPr>
          <p:cNvPr id="7" name="Picture 6">
            <a:extLst>
              <a:ext uri="{FF2B5EF4-FFF2-40B4-BE49-F238E27FC236}">
                <a16:creationId xmlns:a16="http://schemas.microsoft.com/office/drawing/2014/main" id="{3DEED3D8-2C48-4D9C-9DFE-43B91B2F08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401" y="2288369"/>
            <a:ext cx="2057400" cy="2422245"/>
          </a:xfrm>
          <a:prstGeom prst="rect">
            <a:avLst/>
          </a:prstGeom>
        </p:spPr>
      </p:pic>
      <p:pic>
        <p:nvPicPr>
          <p:cNvPr id="9" name="Picture 8">
            <a:extLst>
              <a:ext uri="{FF2B5EF4-FFF2-40B4-BE49-F238E27FC236}">
                <a16:creationId xmlns:a16="http://schemas.microsoft.com/office/drawing/2014/main" id="{3500F49F-A3AC-4A9C-B767-523B6AAAF465}"/>
              </a:ext>
            </a:extLst>
          </p:cNvPr>
          <p:cNvPicPr>
            <a:picLocks noChangeAspect="1"/>
          </p:cNvPicPr>
          <p:nvPr/>
        </p:nvPicPr>
        <p:blipFill>
          <a:blip r:embed="rId5"/>
          <a:stretch>
            <a:fillRect/>
          </a:stretch>
        </p:blipFill>
        <p:spPr>
          <a:xfrm>
            <a:off x="5118622" y="2277371"/>
            <a:ext cx="3733800" cy="1490245"/>
          </a:xfrm>
          <a:prstGeom prst="rect">
            <a:avLst/>
          </a:prstGeom>
        </p:spPr>
      </p:pic>
      <p:pic>
        <p:nvPicPr>
          <p:cNvPr id="13" name="Picture 12">
            <a:extLst>
              <a:ext uri="{FF2B5EF4-FFF2-40B4-BE49-F238E27FC236}">
                <a16:creationId xmlns:a16="http://schemas.microsoft.com/office/drawing/2014/main" id="{F5AFB978-0203-4F1E-B08E-6246F6FDF2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09564" y="3937002"/>
            <a:ext cx="2132897" cy="2528194"/>
          </a:xfrm>
          <a:prstGeom prst="rect">
            <a:avLst/>
          </a:prstGeom>
        </p:spPr>
      </p:pic>
    </p:spTree>
    <p:extLst>
      <p:ext uri="{BB962C8B-B14F-4D97-AF65-F5344CB8AC3E}">
        <p14:creationId xmlns:p14="http://schemas.microsoft.com/office/powerpoint/2010/main" val="1140588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4614671"/>
          </a:xfrm>
        </p:spPr>
        <p:txBody>
          <a:bodyPr>
            <a:normAutofit/>
          </a:bodyPr>
          <a:lstStyle/>
          <a:p>
            <a:pPr>
              <a:buFont typeface="Wingdings" panose="05000000000000000000" pitchFamily="2" charset="2"/>
              <a:buChar char="§"/>
            </a:pPr>
            <a:endParaRPr lang="en-US" sz="1800" dirty="0">
              <a:solidFill>
                <a:schemeClr val="accent1">
                  <a:lumMod val="75000"/>
                </a:schemeClr>
              </a:solidFill>
            </a:endParaRPr>
          </a:p>
          <a:p>
            <a:pPr>
              <a:buFont typeface="Wingdings" panose="05000000000000000000" pitchFamily="2" charset="2"/>
              <a:buChar char="§"/>
            </a:pPr>
            <a:r>
              <a:rPr lang="en-US" sz="1800" dirty="0">
                <a:solidFill>
                  <a:schemeClr val="accent1">
                    <a:lumMod val="75000"/>
                  </a:schemeClr>
                </a:solidFill>
              </a:rPr>
              <a:t>Going forward the IMF has identified a number of important challenges for the world economy</a:t>
            </a:r>
          </a:p>
          <a:p>
            <a:pPr>
              <a:buFont typeface="Wingdings" panose="05000000000000000000" pitchFamily="2" charset="2"/>
              <a:buChar char="§"/>
            </a:pPr>
            <a:endParaRPr lang="en-US" sz="1800" dirty="0">
              <a:solidFill>
                <a:schemeClr val="accent1">
                  <a:lumMod val="75000"/>
                </a:schemeClr>
              </a:solidFill>
            </a:endParaRPr>
          </a:p>
          <a:p>
            <a:pPr>
              <a:buFont typeface="Wingdings" panose="05000000000000000000" pitchFamily="2" charset="2"/>
              <a:buChar char="§"/>
            </a:pPr>
            <a:r>
              <a:rPr lang="en-US" sz="1800" b="1" dirty="0">
                <a:solidFill>
                  <a:schemeClr val="accent1">
                    <a:lumMod val="75000"/>
                  </a:schemeClr>
                </a:solidFill>
              </a:rPr>
              <a:t>Climate change</a:t>
            </a:r>
            <a:r>
              <a:rPr lang="en-US" sz="1800" dirty="0">
                <a:solidFill>
                  <a:schemeClr val="accent1">
                    <a:lumMod val="75000"/>
                  </a:schemeClr>
                </a:solidFill>
              </a:rPr>
              <a:t>:</a:t>
            </a:r>
          </a:p>
          <a:p>
            <a:pPr marL="621792" indent="-228600">
              <a:buFont typeface="Lucida Sans Unicode" panose="020B0602030504020204" pitchFamily="34" charset="0"/>
              <a:buChar char="⁻"/>
            </a:pPr>
            <a:r>
              <a:rPr lang="en-US" sz="1800" dirty="0">
                <a:solidFill>
                  <a:schemeClr val="accent1">
                    <a:lumMod val="75000"/>
                  </a:schemeClr>
                </a:solidFill>
              </a:rPr>
              <a:t>Temperature increases will trigger large falls in GDP per capita across many countries around the world</a:t>
            </a:r>
          </a:p>
          <a:p>
            <a:pPr marL="621792" indent="-228600">
              <a:buFont typeface="Lucida Sans Unicode" panose="020B0602030504020204" pitchFamily="34" charset="0"/>
              <a:buChar char="⁻"/>
            </a:pPr>
            <a:r>
              <a:rPr lang="en-US" sz="1800" dirty="0">
                <a:solidFill>
                  <a:schemeClr val="accent1">
                    <a:lumMod val="75000"/>
                  </a:schemeClr>
                </a:solidFill>
              </a:rPr>
              <a:t>Natural disasters have a negative impact on fiscal balances/debt ratios (e.g. high costs related to hurricanes in the Caribbean)</a:t>
            </a:r>
          </a:p>
          <a:p>
            <a:pPr marL="621792" indent="-228600">
              <a:buFont typeface="Lucida Sans Unicode" panose="020B0602030504020204" pitchFamily="34" charset="0"/>
              <a:buChar char="⁻"/>
            </a:pPr>
            <a:r>
              <a:rPr lang="en-US" sz="1800" i="1" dirty="0">
                <a:solidFill>
                  <a:schemeClr val="accent1">
                    <a:lumMod val="75000"/>
                  </a:schemeClr>
                </a:solidFill>
              </a:rPr>
              <a:t>“The Fund has a role to play in helping its members address those challenges of climate change for which fiscal and macroeconomic policies are an important component of the appropriate policy response”</a:t>
            </a:r>
            <a:r>
              <a:rPr lang="en-US" sz="1800" dirty="0">
                <a:solidFill>
                  <a:schemeClr val="accent1">
                    <a:lumMod val="75000"/>
                  </a:schemeClr>
                </a:solidFill>
              </a:rPr>
              <a:t>  Managing Director Christine Lagarde</a:t>
            </a:r>
          </a:p>
          <a:p>
            <a:pPr marL="109728" indent="0">
              <a:lnSpc>
                <a:spcPct val="120000"/>
              </a:lnSpc>
              <a:buNone/>
            </a:pPr>
            <a:endParaRPr lang="en-US" sz="2600" dirty="0">
              <a:solidFill>
                <a:schemeClr val="accent1">
                  <a:lumMod val="75000"/>
                </a:schemeClr>
              </a:solidFill>
            </a:endParaRPr>
          </a:p>
          <a:p>
            <a:pPr>
              <a:lnSpc>
                <a:spcPct val="120000"/>
              </a:lnSpc>
              <a:buFont typeface="Wingdings" panose="05000000000000000000" pitchFamily="2" charset="2"/>
              <a:buChar char="§"/>
            </a:pPr>
            <a:endParaRPr lang="en-US" sz="3300" dirty="0">
              <a:solidFill>
                <a:schemeClr val="accent1">
                  <a:lumMod val="75000"/>
                </a:schemeClr>
              </a:solidFill>
            </a:endParaRPr>
          </a:p>
          <a:p>
            <a:pPr>
              <a:lnSpc>
                <a:spcPct val="120000"/>
              </a:lnSpc>
              <a:buFont typeface="Wingdings" panose="05000000000000000000" pitchFamily="2" charset="2"/>
              <a:buChar char="§"/>
            </a:pPr>
            <a:endParaRPr lang="en-US" sz="3000" dirty="0">
              <a:solidFill>
                <a:schemeClr val="accent1">
                  <a:lumMod val="75000"/>
                </a:schemeClr>
              </a:solidFill>
            </a:endParaRPr>
          </a:p>
          <a:p>
            <a:endParaRPr lang="en-US" sz="3000" dirty="0">
              <a:solidFill>
                <a:schemeClr val="accent1">
                  <a:lumMod val="75000"/>
                </a:schemeClr>
              </a:solidFill>
            </a:endParaRPr>
          </a:p>
          <a:p>
            <a:endParaRPr lang="en-US" sz="3000" dirty="0">
              <a:solidFill>
                <a:schemeClr val="accent1">
                  <a:lumMod val="75000"/>
                </a:schemeClr>
              </a:solidFill>
            </a:endParaRPr>
          </a:p>
          <a:p>
            <a:endParaRPr lang="en-US" dirty="0"/>
          </a:p>
        </p:txBody>
      </p:sp>
      <p:sp>
        <p:nvSpPr>
          <p:cNvPr id="7" name="Content Placeholder 2"/>
          <p:cNvSpPr txBox="1">
            <a:spLocks/>
          </p:cNvSpPr>
          <p:nvPr/>
        </p:nvSpPr>
        <p:spPr>
          <a:xfrm>
            <a:off x="762000" y="304801"/>
            <a:ext cx="7924800" cy="990599"/>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120650" marR="0" lvl="0" indent="-11113" defTabSz="914400" rtl="0" eaLnBrk="1" fontAlgn="auto" latinLnBrk="0" hangingPunct="1">
              <a:lnSpc>
                <a:spcPct val="100000"/>
              </a:lnSpc>
              <a:spcBef>
                <a:spcPts val="400"/>
              </a:spcBef>
              <a:spcAft>
                <a:spcPts val="0"/>
              </a:spcAft>
              <a:buClr>
                <a:schemeClr val="accent1"/>
              </a:buClr>
              <a:buSzPct val="68000"/>
              <a:tabLst/>
              <a:defRPr/>
            </a:pPr>
            <a:r>
              <a:rPr lang="en-US" sz="2400" b="1" dirty="0">
                <a:solidFill>
                  <a:schemeClr val="accent1">
                    <a:lumMod val="75000"/>
                  </a:schemeClr>
                </a:solidFill>
              </a:rPr>
              <a:t>VII. Challenges for the future</a:t>
            </a:r>
            <a:endParaRPr kumimoji="0" lang="en-US" sz="2400" b="1" i="0" u="none" strike="noStrike" kern="1200" cap="none" spc="0" normalizeH="0" baseline="0" noProof="0" dirty="0">
              <a:ln>
                <a:noFill/>
              </a:ln>
              <a:solidFill>
                <a:schemeClr val="accent1">
                  <a:lumMod val="75000"/>
                </a:schemeClr>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spTree>
    <p:extLst>
      <p:ext uri="{BB962C8B-B14F-4D97-AF65-F5344CB8AC3E}">
        <p14:creationId xmlns:p14="http://schemas.microsoft.com/office/powerpoint/2010/main" val="19184724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4614671"/>
          </a:xfrm>
        </p:spPr>
        <p:txBody>
          <a:bodyPr>
            <a:normAutofit/>
          </a:bodyPr>
          <a:lstStyle/>
          <a:p>
            <a:pPr>
              <a:buFont typeface="Wingdings" panose="05000000000000000000" pitchFamily="2" charset="2"/>
              <a:buChar char="§"/>
            </a:pPr>
            <a:endParaRPr lang="en-US" sz="1800" b="1" dirty="0">
              <a:solidFill>
                <a:schemeClr val="accent1">
                  <a:lumMod val="75000"/>
                </a:schemeClr>
              </a:solidFill>
            </a:endParaRPr>
          </a:p>
          <a:p>
            <a:pPr>
              <a:lnSpc>
                <a:spcPct val="110000"/>
              </a:lnSpc>
              <a:buFont typeface="Wingdings" panose="05000000000000000000" pitchFamily="2" charset="2"/>
              <a:buChar char="§"/>
            </a:pPr>
            <a:r>
              <a:rPr lang="en-US" sz="1800" b="1" dirty="0">
                <a:solidFill>
                  <a:schemeClr val="accent1">
                    <a:lumMod val="75000"/>
                  </a:schemeClr>
                </a:solidFill>
              </a:rPr>
              <a:t>Market dominance of high-tech companies</a:t>
            </a:r>
            <a:r>
              <a:rPr lang="en-US" sz="1800" dirty="0">
                <a:solidFill>
                  <a:schemeClr val="accent1">
                    <a:lumMod val="75000"/>
                  </a:schemeClr>
                </a:solidFill>
              </a:rPr>
              <a:t>:</a:t>
            </a:r>
          </a:p>
          <a:p>
            <a:pPr marL="621792" indent="-228600">
              <a:lnSpc>
                <a:spcPct val="110000"/>
              </a:lnSpc>
              <a:buFont typeface="Lucida Sans Unicode" panose="020B0602030504020204" pitchFamily="34" charset="0"/>
              <a:buChar char="⁻"/>
            </a:pPr>
            <a:r>
              <a:rPr lang="en-US" sz="1800" b="1" dirty="0">
                <a:solidFill>
                  <a:schemeClr val="accent1">
                    <a:lumMod val="75000"/>
                  </a:schemeClr>
                </a:solidFill>
              </a:rPr>
              <a:t>Size</a:t>
            </a:r>
            <a:r>
              <a:rPr lang="en-US" sz="1800" dirty="0">
                <a:solidFill>
                  <a:schemeClr val="accent1">
                    <a:lumMod val="75000"/>
                  </a:schemeClr>
                </a:solidFill>
              </a:rPr>
              <a:t>: revenues of large corporations are comparable in size to some countries’ GDP</a:t>
            </a:r>
          </a:p>
          <a:p>
            <a:pPr marL="621792" indent="-228600">
              <a:lnSpc>
                <a:spcPct val="110000"/>
              </a:lnSpc>
              <a:buFont typeface="Lucida Sans Unicode" panose="020B0602030504020204" pitchFamily="34" charset="0"/>
              <a:buChar char="⁻"/>
            </a:pPr>
            <a:r>
              <a:rPr lang="en-US" sz="1800" b="1" dirty="0">
                <a:solidFill>
                  <a:schemeClr val="accent1">
                    <a:lumMod val="75000"/>
                  </a:schemeClr>
                </a:solidFill>
              </a:rPr>
              <a:t>Dominance</a:t>
            </a:r>
            <a:r>
              <a:rPr lang="en-US" sz="1800" dirty="0">
                <a:solidFill>
                  <a:schemeClr val="accent1">
                    <a:lumMod val="75000"/>
                  </a:schemeClr>
                </a:solidFill>
              </a:rPr>
              <a:t>: companies like Amazon, Facebook, Google, Netflix acquire rivals before these companies can reach a critical mass (winner takes all model)</a:t>
            </a:r>
          </a:p>
          <a:p>
            <a:pPr marL="621792" indent="-228600">
              <a:lnSpc>
                <a:spcPct val="110000"/>
              </a:lnSpc>
              <a:buFont typeface="Lucida Sans Unicode" panose="020B0602030504020204" pitchFamily="34" charset="0"/>
              <a:buChar char="⁻"/>
            </a:pPr>
            <a:r>
              <a:rPr lang="en-US" sz="1800" b="1" dirty="0">
                <a:solidFill>
                  <a:schemeClr val="accent1">
                    <a:lumMod val="75000"/>
                  </a:schemeClr>
                </a:solidFill>
              </a:rPr>
              <a:t>Competition</a:t>
            </a:r>
            <a:r>
              <a:rPr lang="en-US" sz="1800" dirty="0">
                <a:solidFill>
                  <a:schemeClr val="accent1">
                    <a:lumMod val="75000"/>
                  </a:schemeClr>
                </a:solidFill>
              </a:rPr>
              <a:t>: should an online platform with monopoly power be regulated, comparable to other network sectors like e.g. electricity? Which (inter)national competition authority will enforce the rules? </a:t>
            </a:r>
          </a:p>
          <a:p>
            <a:pPr marL="621792" indent="-228600">
              <a:lnSpc>
                <a:spcPct val="110000"/>
              </a:lnSpc>
              <a:buFont typeface="Lucida Sans Unicode" panose="020B0602030504020204" pitchFamily="34" charset="0"/>
              <a:buChar char="⁻"/>
            </a:pPr>
            <a:r>
              <a:rPr lang="en-US" sz="1800" b="1" dirty="0">
                <a:solidFill>
                  <a:schemeClr val="accent1">
                    <a:lumMod val="75000"/>
                  </a:schemeClr>
                </a:solidFill>
              </a:rPr>
              <a:t>Property rights</a:t>
            </a:r>
            <a:r>
              <a:rPr lang="en-US" sz="1800" dirty="0">
                <a:solidFill>
                  <a:schemeClr val="accent1">
                    <a:lumMod val="75000"/>
                  </a:schemeClr>
                </a:solidFill>
              </a:rPr>
              <a:t>: should data property rights be redefined to provide individuals more control over their data?</a:t>
            </a:r>
          </a:p>
          <a:p>
            <a:pPr marL="621792" indent="-228600">
              <a:buFont typeface="Lucida Sans Unicode" panose="020B0602030504020204" pitchFamily="34" charset="0"/>
              <a:buChar char="⁻"/>
            </a:pPr>
            <a:endParaRPr lang="en-US" sz="1800" dirty="0">
              <a:solidFill>
                <a:schemeClr val="accent1">
                  <a:lumMod val="75000"/>
                </a:schemeClr>
              </a:solidFill>
            </a:endParaRPr>
          </a:p>
          <a:p>
            <a:pPr marL="109728" indent="0">
              <a:lnSpc>
                <a:spcPct val="120000"/>
              </a:lnSpc>
              <a:buNone/>
            </a:pPr>
            <a:endParaRPr lang="en-US" sz="2600" dirty="0">
              <a:solidFill>
                <a:schemeClr val="accent1">
                  <a:lumMod val="75000"/>
                </a:schemeClr>
              </a:solidFill>
            </a:endParaRPr>
          </a:p>
          <a:p>
            <a:pPr>
              <a:lnSpc>
                <a:spcPct val="120000"/>
              </a:lnSpc>
              <a:buFont typeface="Wingdings" panose="05000000000000000000" pitchFamily="2" charset="2"/>
              <a:buChar char="§"/>
            </a:pPr>
            <a:endParaRPr lang="en-US" sz="3300" dirty="0">
              <a:solidFill>
                <a:schemeClr val="accent1">
                  <a:lumMod val="75000"/>
                </a:schemeClr>
              </a:solidFill>
            </a:endParaRPr>
          </a:p>
          <a:p>
            <a:pPr>
              <a:lnSpc>
                <a:spcPct val="120000"/>
              </a:lnSpc>
              <a:buFont typeface="Wingdings" panose="05000000000000000000" pitchFamily="2" charset="2"/>
              <a:buChar char="§"/>
            </a:pPr>
            <a:endParaRPr lang="en-US" sz="3000" dirty="0">
              <a:solidFill>
                <a:schemeClr val="accent1">
                  <a:lumMod val="75000"/>
                </a:schemeClr>
              </a:solidFill>
            </a:endParaRPr>
          </a:p>
          <a:p>
            <a:endParaRPr lang="en-US" sz="3000" dirty="0">
              <a:solidFill>
                <a:schemeClr val="accent1">
                  <a:lumMod val="75000"/>
                </a:schemeClr>
              </a:solidFill>
            </a:endParaRPr>
          </a:p>
          <a:p>
            <a:endParaRPr lang="en-US" sz="3000" dirty="0">
              <a:solidFill>
                <a:schemeClr val="accent1">
                  <a:lumMod val="75000"/>
                </a:schemeClr>
              </a:solidFill>
            </a:endParaRPr>
          </a:p>
          <a:p>
            <a:endParaRPr lang="en-US" dirty="0"/>
          </a:p>
        </p:txBody>
      </p:sp>
      <p:sp>
        <p:nvSpPr>
          <p:cNvPr id="7" name="Content Placeholder 2"/>
          <p:cNvSpPr txBox="1">
            <a:spLocks/>
          </p:cNvSpPr>
          <p:nvPr/>
        </p:nvSpPr>
        <p:spPr>
          <a:xfrm>
            <a:off x="762000" y="304801"/>
            <a:ext cx="7924800" cy="990599"/>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120650" lvl="0" indent="-11113">
              <a:spcBef>
                <a:spcPts val="400"/>
              </a:spcBef>
              <a:buClr>
                <a:schemeClr val="accent1"/>
              </a:buClr>
              <a:buSzPct val="68000"/>
              <a:defRPr/>
            </a:pPr>
            <a:r>
              <a:rPr lang="en-US" sz="2400" b="1" dirty="0">
                <a:solidFill>
                  <a:schemeClr val="accent1">
                    <a:lumMod val="75000"/>
                  </a:schemeClr>
                </a:solidFill>
              </a:rPr>
              <a:t>VII. Challenges for the future</a:t>
            </a:r>
            <a:endParaRPr kumimoji="0" lang="en-US" sz="2400" b="1" i="0" u="none" strike="noStrike" kern="1200" cap="none" spc="0" normalizeH="0" baseline="0" noProof="0" dirty="0">
              <a:ln>
                <a:noFill/>
              </a:ln>
              <a:solidFill>
                <a:schemeClr val="accent1">
                  <a:lumMod val="75000"/>
                </a:schemeClr>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spTree>
    <p:extLst>
      <p:ext uri="{BB962C8B-B14F-4D97-AF65-F5344CB8AC3E}">
        <p14:creationId xmlns:p14="http://schemas.microsoft.com/office/powerpoint/2010/main" val="2507787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4614671"/>
          </a:xfrm>
        </p:spPr>
        <p:txBody>
          <a:bodyPr>
            <a:normAutofit/>
          </a:bodyPr>
          <a:lstStyle/>
          <a:p>
            <a:pPr>
              <a:lnSpc>
                <a:spcPct val="110000"/>
              </a:lnSpc>
              <a:buFont typeface="Wingdings" panose="05000000000000000000" pitchFamily="2" charset="2"/>
              <a:buChar char="§"/>
            </a:pPr>
            <a:r>
              <a:rPr lang="en-US" sz="1800" b="1" dirty="0">
                <a:solidFill>
                  <a:schemeClr val="accent1">
                    <a:lumMod val="75000"/>
                  </a:schemeClr>
                </a:solidFill>
              </a:rPr>
              <a:t>The economic impact of new technologies</a:t>
            </a:r>
            <a:r>
              <a:rPr lang="en-US" sz="1800" dirty="0">
                <a:solidFill>
                  <a:schemeClr val="accent1">
                    <a:lumMod val="75000"/>
                  </a:schemeClr>
                </a:solidFill>
              </a:rPr>
              <a:t>:</a:t>
            </a:r>
          </a:p>
          <a:p>
            <a:pPr marL="621792" indent="-228600">
              <a:lnSpc>
                <a:spcPct val="110000"/>
              </a:lnSpc>
              <a:buFont typeface="Lucida Sans Unicode" panose="020B0602030504020204" pitchFamily="34" charset="0"/>
              <a:buChar char="⁻"/>
            </a:pPr>
            <a:r>
              <a:rPr lang="en-US" sz="1800" b="1" dirty="0">
                <a:solidFill>
                  <a:schemeClr val="accent1">
                    <a:lumMod val="75000"/>
                  </a:schemeClr>
                </a:solidFill>
              </a:rPr>
              <a:t>AI</a:t>
            </a:r>
            <a:r>
              <a:rPr lang="en-US" sz="1800" dirty="0">
                <a:solidFill>
                  <a:schemeClr val="accent1">
                    <a:lumMod val="75000"/>
                  </a:schemeClr>
                </a:solidFill>
              </a:rPr>
              <a:t>: will lead to a massive expansion in data access and use (currently +/-80% of the world’s data is not searchable). There are important applications in economics: e.g. transparency/trust in financial services, AML procedures, regulation and compliance… </a:t>
            </a:r>
          </a:p>
          <a:p>
            <a:pPr marL="621792" indent="-228600">
              <a:lnSpc>
                <a:spcPct val="110000"/>
              </a:lnSpc>
              <a:buFont typeface="Lucida Sans Unicode" panose="020B0602030504020204" pitchFamily="34" charset="0"/>
              <a:buChar char="⁻"/>
            </a:pPr>
            <a:r>
              <a:rPr lang="en-US" sz="1800" b="1" dirty="0">
                <a:solidFill>
                  <a:schemeClr val="accent1">
                    <a:lumMod val="75000"/>
                  </a:schemeClr>
                </a:solidFill>
              </a:rPr>
              <a:t>Blockchain</a:t>
            </a:r>
            <a:r>
              <a:rPr lang="en-US" sz="1800" dirty="0">
                <a:solidFill>
                  <a:schemeClr val="accent1">
                    <a:lumMod val="75000"/>
                  </a:schemeClr>
                </a:solidFill>
              </a:rPr>
              <a:t>: transaction costs will decrease substantially, e.g. in the transportation sector, in real estate transactions…</a:t>
            </a:r>
          </a:p>
          <a:p>
            <a:pPr marL="621792" indent="-228600">
              <a:lnSpc>
                <a:spcPct val="110000"/>
              </a:lnSpc>
              <a:buFont typeface="Lucida Sans Unicode" panose="020B0602030504020204" pitchFamily="34" charset="0"/>
              <a:buChar char="⁻"/>
            </a:pPr>
            <a:r>
              <a:rPr lang="en-US" sz="1800" b="1" dirty="0">
                <a:solidFill>
                  <a:schemeClr val="accent1">
                    <a:lumMod val="75000"/>
                  </a:schemeClr>
                </a:solidFill>
              </a:rPr>
              <a:t>Labor market</a:t>
            </a:r>
            <a:r>
              <a:rPr lang="en-US" sz="1800" dirty="0">
                <a:solidFill>
                  <a:schemeClr val="accent1">
                    <a:lumMod val="75000"/>
                  </a:schemeClr>
                </a:solidFill>
              </a:rPr>
              <a:t>: will new technologies lead to massive job losses or shifts in jobs to other sectors? What are the implications for education models and for low-skilled workers?</a:t>
            </a:r>
          </a:p>
          <a:p>
            <a:pPr marL="621792" indent="-228600">
              <a:lnSpc>
                <a:spcPct val="110000"/>
              </a:lnSpc>
              <a:buFont typeface="Lucida Sans Unicode" panose="020B0602030504020204" pitchFamily="34" charset="0"/>
              <a:buChar char="⁻"/>
            </a:pPr>
            <a:r>
              <a:rPr lang="en-US" sz="1800" b="1" dirty="0">
                <a:solidFill>
                  <a:schemeClr val="accent1">
                    <a:lumMod val="75000"/>
                  </a:schemeClr>
                </a:solidFill>
              </a:rPr>
              <a:t>Government revenues/tax systems</a:t>
            </a:r>
            <a:r>
              <a:rPr lang="en-US" sz="1800" dirty="0">
                <a:solidFill>
                  <a:schemeClr val="accent1">
                    <a:lumMod val="75000"/>
                  </a:schemeClr>
                </a:solidFill>
              </a:rPr>
              <a:t>: How to define physical presence, source, and destination? Should automation and digitization be taxed (versus labor)? Should peer-to-peer transactions be taxed, and if so, how? </a:t>
            </a:r>
            <a:endParaRPr lang="en-US" sz="2600" dirty="0">
              <a:solidFill>
                <a:schemeClr val="accent1">
                  <a:lumMod val="75000"/>
                </a:schemeClr>
              </a:solidFill>
            </a:endParaRPr>
          </a:p>
          <a:p>
            <a:pPr>
              <a:lnSpc>
                <a:spcPct val="120000"/>
              </a:lnSpc>
              <a:buFont typeface="Wingdings" panose="05000000000000000000" pitchFamily="2" charset="2"/>
              <a:buChar char="§"/>
            </a:pPr>
            <a:endParaRPr lang="en-US" sz="3300" dirty="0">
              <a:solidFill>
                <a:schemeClr val="accent1">
                  <a:lumMod val="75000"/>
                </a:schemeClr>
              </a:solidFill>
            </a:endParaRPr>
          </a:p>
          <a:p>
            <a:pPr>
              <a:lnSpc>
                <a:spcPct val="120000"/>
              </a:lnSpc>
              <a:buFont typeface="Wingdings" panose="05000000000000000000" pitchFamily="2" charset="2"/>
              <a:buChar char="§"/>
            </a:pPr>
            <a:endParaRPr lang="en-US" sz="3000" dirty="0">
              <a:solidFill>
                <a:schemeClr val="accent1">
                  <a:lumMod val="75000"/>
                </a:schemeClr>
              </a:solidFill>
            </a:endParaRPr>
          </a:p>
          <a:p>
            <a:endParaRPr lang="en-US" sz="3000" dirty="0">
              <a:solidFill>
                <a:schemeClr val="accent1">
                  <a:lumMod val="75000"/>
                </a:schemeClr>
              </a:solidFill>
            </a:endParaRPr>
          </a:p>
          <a:p>
            <a:endParaRPr lang="en-US" sz="3000" dirty="0">
              <a:solidFill>
                <a:schemeClr val="accent1">
                  <a:lumMod val="75000"/>
                </a:schemeClr>
              </a:solidFill>
            </a:endParaRPr>
          </a:p>
          <a:p>
            <a:endParaRPr lang="en-US" dirty="0"/>
          </a:p>
        </p:txBody>
      </p:sp>
      <p:sp>
        <p:nvSpPr>
          <p:cNvPr id="7" name="Content Placeholder 2"/>
          <p:cNvSpPr txBox="1">
            <a:spLocks/>
          </p:cNvSpPr>
          <p:nvPr/>
        </p:nvSpPr>
        <p:spPr>
          <a:xfrm>
            <a:off x="762000" y="304801"/>
            <a:ext cx="7924800" cy="990599"/>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120650" lvl="0" indent="-11113">
              <a:spcBef>
                <a:spcPts val="400"/>
              </a:spcBef>
              <a:buClr>
                <a:schemeClr val="accent1"/>
              </a:buClr>
              <a:buSzPct val="68000"/>
              <a:defRPr/>
            </a:pPr>
            <a:r>
              <a:rPr lang="en-US" sz="2400" b="1" dirty="0">
                <a:solidFill>
                  <a:schemeClr val="accent1">
                    <a:lumMod val="75000"/>
                  </a:schemeClr>
                </a:solidFill>
              </a:rPr>
              <a:t>VII. Challenges for the future</a:t>
            </a:r>
            <a:endParaRPr kumimoji="0" lang="en-US" sz="2400" b="1" i="0" u="none" strike="noStrike" kern="1200" cap="none" spc="0" normalizeH="0" baseline="0" noProof="0" dirty="0">
              <a:ln>
                <a:noFill/>
              </a:ln>
              <a:solidFill>
                <a:schemeClr val="accent1">
                  <a:lumMod val="75000"/>
                </a:schemeClr>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spTree>
    <p:extLst>
      <p:ext uri="{BB962C8B-B14F-4D97-AF65-F5344CB8AC3E}">
        <p14:creationId xmlns:p14="http://schemas.microsoft.com/office/powerpoint/2010/main" val="3344198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4614671"/>
          </a:xfrm>
        </p:spPr>
        <p:txBody>
          <a:bodyPr>
            <a:normAutofit/>
          </a:bodyPr>
          <a:lstStyle/>
          <a:p>
            <a:pPr>
              <a:lnSpc>
                <a:spcPct val="110000"/>
              </a:lnSpc>
              <a:buFont typeface="Wingdings" panose="05000000000000000000" pitchFamily="2" charset="2"/>
              <a:buChar char="§"/>
            </a:pPr>
            <a:endParaRPr lang="en-US" sz="1800" b="1" dirty="0">
              <a:solidFill>
                <a:schemeClr val="accent1">
                  <a:lumMod val="75000"/>
                </a:schemeClr>
              </a:solidFill>
            </a:endParaRPr>
          </a:p>
          <a:p>
            <a:pPr>
              <a:lnSpc>
                <a:spcPct val="110000"/>
              </a:lnSpc>
              <a:buFont typeface="Wingdings" panose="05000000000000000000" pitchFamily="2" charset="2"/>
              <a:buChar char="§"/>
            </a:pPr>
            <a:r>
              <a:rPr lang="en-US" sz="1800" b="1" dirty="0">
                <a:solidFill>
                  <a:schemeClr val="accent1">
                    <a:lumMod val="75000"/>
                  </a:schemeClr>
                </a:solidFill>
              </a:rPr>
              <a:t>Cyber security and the systemic impact of cyber incidents</a:t>
            </a:r>
            <a:r>
              <a:rPr lang="en-US" sz="1800" dirty="0">
                <a:solidFill>
                  <a:schemeClr val="accent1">
                    <a:lumMod val="75000"/>
                  </a:schemeClr>
                </a:solidFill>
              </a:rPr>
              <a:t>:</a:t>
            </a:r>
          </a:p>
          <a:p>
            <a:pPr marL="621792" indent="-228600">
              <a:lnSpc>
                <a:spcPct val="110000"/>
              </a:lnSpc>
              <a:buFont typeface="Lucida Sans Unicode" panose="020B0602030504020204" pitchFamily="34" charset="0"/>
              <a:buChar char="⁻"/>
            </a:pPr>
            <a:r>
              <a:rPr lang="en-US" sz="1800" b="1" dirty="0">
                <a:solidFill>
                  <a:schemeClr val="accent1">
                    <a:lumMod val="75000"/>
                  </a:schemeClr>
                </a:solidFill>
              </a:rPr>
              <a:t>Scenarios</a:t>
            </a:r>
            <a:r>
              <a:rPr lang="en-US" sz="1800" dirty="0">
                <a:solidFill>
                  <a:schemeClr val="accent1">
                    <a:lumMod val="75000"/>
                  </a:schemeClr>
                </a:solidFill>
              </a:rPr>
              <a:t>: there are various possible scenarios of cyber incidents with a systemic impact (critical services disruption, data integrity issue, confidentiality breach…)</a:t>
            </a:r>
          </a:p>
          <a:p>
            <a:pPr marL="621792" indent="-228600">
              <a:lnSpc>
                <a:spcPct val="110000"/>
              </a:lnSpc>
              <a:buFont typeface="Lucida Sans Unicode" panose="020B0602030504020204" pitchFamily="34" charset="0"/>
              <a:buChar char="⁻"/>
            </a:pPr>
            <a:r>
              <a:rPr lang="en-US" sz="1800" b="1" dirty="0">
                <a:solidFill>
                  <a:schemeClr val="accent1">
                    <a:lumMod val="75000"/>
                  </a:schemeClr>
                </a:solidFill>
              </a:rPr>
              <a:t>Cooperation</a:t>
            </a:r>
            <a:r>
              <a:rPr lang="en-US" sz="1800" dirty="0">
                <a:solidFill>
                  <a:schemeClr val="accent1">
                    <a:lumMod val="75000"/>
                  </a:schemeClr>
                </a:solidFill>
              </a:rPr>
              <a:t>: national cyber security preparedness varies across countries; cyber defense efforts are too decentralized and international/regional cooperation is lacking</a:t>
            </a:r>
          </a:p>
          <a:p>
            <a:pPr marL="621792" indent="-228600">
              <a:lnSpc>
                <a:spcPct val="110000"/>
              </a:lnSpc>
              <a:buFont typeface="Lucida Sans Unicode" panose="020B0602030504020204" pitchFamily="34" charset="0"/>
              <a:buChar char="⁻"/>
            </a:pPr>
            <a:r>
              <a:rPr lang="en-US" sz="1800" b="1" dirty="0">
                <a:solidFill>
                  <a:schemeClr val="accent1">
                    <a:lumMod val="75000"/>
                  </a:schemeClr>
                </a:solidFill>
              </a:rPr>
              <a:t>Public good</a:t>
            </a:r>
            <a:r>
              <a:rPr lang="en-US" sz="1800" dirty="0">
                <a:solidFill>
                  <a:schemeClr val="accent1">
                    <a:lumMod val="75000"/>
                  </a:schemeClr>
                </a:solidFill>
              </a:rPr>
              <a:t>: the potential systemic impact of a cyber incident, e.g. in the financial sector, is too large for cyber security to be left to private sector weaknesses</a:t>
            </a:r>
          </a:p>
          <a:p>
            <a:pPr marL="621792" indent="-228600">
              <a:lnSpc>
                <a:spcPct val="110000"/>
              </a:lnSpc>
              <a:buFont typeface="Lucida Sans Unicode" panose="020B0602030504020204" pitchFamily="34" charset="0"/>
              <a:buChar char="⁻"/>
            </a:pPr>
            <a:r>
              <a:rPr lang="en-US" sz="1800" b="1" dirty="0">
                <a:solidFill>
                  <a:schemeClr val="accent1">
                    <a:lumMod val="75000"/>
                  </a:schemeClr>
                </a:solidFill>
              </a:rPr>
              <a:t>Standards</a:t>
            </a:r>
            <a:r>
              <a:rPr lang="en-US" sz="1800" dirty="0">
                <a:solidFill>
                  <a:schemeClr val="accent1">
                    <a:lumMod val="75000"/>
                  </a:schemeClr>
                </a:solidFill>
              </a:rPr>
              <a:t>: should minimal cyber security standards be developed in critical sectors? Which authority will enforce them? </a:t>
            </a:r>
            <a:endParaRPr lang="en-US" sz="1800" b="1" dirty="0">
              <a:solidFill>
                <a:schemeClr val="accent1">
                  <a:lumMod val="75000"/>
                </a:schemeClr>
              </a:solidFill>
            </a:endParaRPr>
          </a:p>
          <a:p>
            <a:pPr marL="621792" indent="-228600">
              <a:buFont typeface="Lucida Sans Unicode" panose="020B0602030504020204" pitchFamily="34" charset="0"/>
              <a:buChar char="⁻"/>
            </a:pPr>
            <a:endParaRPr lang="en-US" sz="2600" dirty="0">
              <a:solidFill>
                <a:schemeClr val="accent1">
                  <a:lumMod val="75000"/>
                </a:schemeClr>
              </a:solidFill>
            </a:endParaRPr>
          </a:p>
          <a:p>
            <a:pPr>
              <a:lnSpc>
                <a:spcPct val="120000"/>
              </a:lnSpc>
              <a:buFont typeface="Wingdings" panose="05000000000000000000" pitchFamily="2" charset="2"/>
              <a:buChar char="§"/>
            </a:pPr>
            <a:endParaRPr lang="en-US" sz="3300" dirty="0">
              <a:solidFill>
                <a:schemeClr val="accent1">
                  <a:lumMod val="75000"/>
                </a:schemeClr>
              </a:solidFill>
            </a:endParaRPr>
          </a:p>
          <a:p>
            <a:pPr>
              <a:lnSpc>
                <a:spcPct val="120000"/>
              </a:lnSpc>
              <a:buFont typeface="Wingdings" panose="05000000000000000000" pitchFamily="2" charset="2"/>
              <a:buChar char="§"/>
            </a:pPr>
            <a:endParaRPr lang="en-US" sz="3000" dirty="0">
              <a:solidFill>
                <a:schemeClr val="accent1">
                  <a:lumMod val="75000"/>
                </a:schemeClr>
              </a:solidFill>
            </a:endParaRPr>
          </a:p>
          <a:p>
            <a:endParaRPr lang="en-US" sz="3000" dirty="0">
              <a:solidFill>
                <a:schemeClr val="accent1">
                  <a:lumMod val="75000"/>
                </a:schemeClr>
              </a:solidFill>
            </a:endParaRPr>
          </a:p>
          <a:p>
            <a:endParaRPr lang="en-US" sz="3000" dirty="0">
              <a:solidFill>
                <a:schemeClr val="accent1">
                  <a:lumMod val="75000"/>
                </a:schemeClr>
              </a:solidFill>
            </a:endParaRPr>
          </a:p>
          <a:p>
            <a:endParaRPr lang="en-US" dirty="0"/>
          </a:p>
        </p:txBody>
      </p:sp>
      <p:sp>
        <p:nvSpPr>
          <p:cNvPr id="7" name="Content Placeholder 2"/>
          <p:cNvSpPr txBox="1">
            <a:spLocks/>
          </p:cNvSpPr>
          <p:nvPr/>
        </p:nvSpPr>
        <p:spPr>
          <a:xfrm>
            <a:off x="762000" y="304801"/>
            <a:ext cx="7924800" cy="990599"/>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120650" lvl="0" indent="-11113">
              <a:spcBef>
                <a:spcPts val="400"/>
              </a:spcBef>
              <a:buClr>
                <a:schemeClr val="accent1"/>
              </a:buClr>
              <a:buSzPct val="68000"/>
              <a:defRPr/>
            </a:pPr>
            <a:r>
              <a:rPr lang="en-US" sz="2400" b="1" dirty="0">
                <a:solidFill>
                  <a:schemeClr val="accent1">
                    <a:lumMod val="75000"/>
                  </a:schemeClr>
                </a:solidFill>
              </a:rPr>
              <a:t>VII. Challenges for the future</a:t>
            </a:r>
            <a:endParaRPr kumimoji="0" lang="en-US" sz="2400" b="1" i="0" u="none" strike="noStrike" kern="1200" cap="none" spc="0" normalizeH="0" baseline="0" noProof="0" dirty="0">
              <a:ln>
                <a:noFill/>
              </a:ln>
              <a:solidFill>
                <a:schemeClr val="accent1">
                  <a:lumMod val="75000"/>
                </a:schemeClr>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spTree>
    <p:extLst>
      <p:ext uri="{BB962C8B-B14F-4D97-AF65-F5344CB8AC3E}">
        <p14:creationId xmlns:p14="http://schemas.microsoft.com/office/powerpoint/2010/main" val="38445837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24229"/>
            <a:ext cx="8229600" cy="1143000"/>
          </a:xfrm>
        </p:spPr>
        <p:txBody>
          <a:bodyPr>
            <a:normAutofit fontScale="90000"/>
          </a:bodyPr>
          <a:lstStyle/>
          <a:p>
            <a:pPr algn="ctr"/>
            <a:br>
              <a:rPr lang="en-US" sz="6600" dirty="0">
                <a:solidFill>
                  <a:schemeClr val="accent1">
                    <a:lumMod val="50000"/>
                  </a:schemeClr>
                </a:solidFill>
              </a:rPr>
            </a:br>
            <a:r>
              <a:rPr lang="az-Cyrl-AZ" sz="8000" dirty="0">
                <a:solidFill>
                  <a:schemeClr val="accent1">
                    <a:lumMod val="75000"/>
                  </a:schemeClr>
                </a:solidFill>
              </a:rPr>
              <a:t>Благодаря</a:t>
            </a:r>
            <a:br>
              <a:rPr lang="en-US" sz="6600" dirty="0">
                <a:solidFill>
                  <a:schemeClr val="accent1">
                    <a:lumMod val="50000"/>
                  </a:schemeClr>
                </a:solidFill>
              </a:rPr>
            </a:br>
            <a:endParaRPr lang="en-US" sz="6600" dirty="0">
              <a:solidFill>
                <a:schemeClr val="accent1">
                  <a:lumMod val="50000"/>
                </a:schemeClr>
              </a:solidFill>
            </a:endParaRPr>
          </a:p>
        </p:txBody>
      </p:sp>
      <p:sp>
        <p:nvSpPr>
          <p:cNvPr id="3" name="Content Placeholder 1">
            <a:extLst>
              <a:ext uri="{FF2B5EF4-FFF2-40B4-BE49-F238E27FC236}">
                <a16:creationId xmlns:a16="http://schemas.microsoft.com/office/drawing/2014/main" id="{D1738DE7-067D-4621-811A-CAE677B55F83}"/>
              </a:ext>
            </a:extLst>
          </p:cNvPr>
          <p:cNvSpPr>
            <a:spLocks noGrp="1"/>
          </p:cNvSpPr>
          <p:nvPr>
            <p:ph idx="1"/>
          </p:nvPr>
        </p:nvSpPr>
        <p:spPr>
          <a:xfrm>
            <a:off x="2209800" y="3048000"/>
            <a:ext cx="4876800" cy="2709671"/>
          </a:xfrm>
        </p:spPr>
        <p:txBody>
          <a:bodyPr>
            <a:normAutofit/>
          </a:bodyPr>
          <a:lstStyle/>
          <a:p>
            <a:pPr marL="109728" indent="0">
              <a:lnSpc>
                <a:spcPct val="120000"/>
              </a:lnSpc>
              <a:buNone/>
            </a:pPr>
            <a:endParaRPr lang="en-US" sz="1400" dirty="0">
              <a:solidFill>
                <a:schemeClr val="accent1">
                  <a:lumMod val="75000"/>
                </a:schemeClr>
              </a:solidFill>
            </a:endParaRPr>
          </a:p>
          <a:p>
            <a:pPr marL="109728" indent="0">
              <a:lnSpc>
                <a:spcPct val="120000"/>
              </a:lnSpc>
              <a:buNone/>
            </a:pPr>
            <a:endParaRPr lang="en-US" sz="1400" dirty="0">
              <a:solidFill>
                <a:schemeClr val="accent1">
                  <a:lumMod val="75000"/>
                </a:schemeClr>
              </a:solidFill>
            </a:endParaRPr>
          </a:p>
          <a:p>
            <a:pPr marL="109728" indent="0">
              <a:lnSpc>
                <a:spcPct val="120000"/>
              </a:lnSpc>
              <a:buNone/>
            </a:pPr>
            <a:endParaRPr lang="en-US" sz="1400" dirty="0">
              <a:solidFill>
                <a:schemeClr val="accent1">
                  <a:lumMod val="75000"/>
                </a:schemeClr>
              </a:solidFill>
            </a:endParaRPr>
          </a:p>
          <a:p>
            <a:pPr marL="109728" indent="0">
              <a:lnSpc>
                <a:spcPct val="120000"/>
              </a:lnSpc>
              <a:buNone/>
            </a:pPr>
            <a:r>
              <a:rPr lang="en-US" sz="1800" dirty="0">
                <a:solidFill>
                  <a:schemeClr val="accent1">
                    <a:lumMod val="75000"/>
                  </a:schemeClr>
                </a:solidFill>
              </a:rPr>
              <a:t>Anthony De Lannoy, Executive Director</a:t>
            </a:r>
          </a:p>
          <a:p>
            <a:pPr marL="109728" indent="0">
              <a:lnSpc>
                <a:spcPct val="120000"/>
              </a:lnSpc>
              <a:buNone/>
            </a:pPr>
            <a:r>
              <a:rPr lang="en-US" sz="1800" dirty="0">
                <a:solidFill>
                  <a:schemeClr val="accent1">
                    <a:lumMod val="75000"/>
                  </a:schemeClr>
                </a:solidFill>
              </a:rPr>
              <a:t>adelannoy@imf.org</a:t>
            </a:r>
          </a:p>
          <a:p>
            <a:pPr marL="109728" indent="0">
              <a:lnSpc>
                <a:spcPct val="120000"/>
              </a:lnSpc>
              <a:buNone/>
            </a:pPr>
            <a:r>
              <a:rPr lang="en-US" sz="1800" dirty="0">
                <a:solidFill>
                  <a:schemeClr val="accent1">
                    <a:lumMod val="75000"/>
                  </a:schemeClr>
                </a:solidFill>
              </a:rPr>
              <a:t>     @</a:t>
            </a:r>
            <a:r>
              <a:rPr lang="en-US" sz="1800" dirty="0" err="1">
                <a:solidFill>
                  <a:schemeClr val="accent1">
                    <a:lumMod val="75000"/>
                  </a:schemeClr>
                </a:solidFill>
              </a:rPr>
              <a:t>A_De_Lannoy</a:t>
            </a:r>
            <a:endParaRPr lang="en-US" sz="1800" dirty="0">
              <a:solidFill>
                <a:schemeClr val="accent1">
                  <a:lumMod val="75000"/>
                </a:schemeClr>
              </a:solidFill>
            </a:endParaRPr>
          </a:p>
          <a:p>
            <a:pPr>
              <a:lnSpc>
                <a:spcPct val="120000"/>
              </a:lnSpc>
              <a:buFont typeface="Wingdings" panose="05000000000000000000" pitchFamily="2" charset="2"/>
              <a:buChar char="§"/>
            </a:pPr>
            <a:endParaRPr lang="en-US" sz="3000" dirty="0">
              <a:solidFill>
                <a:schemeClr val="accent1">
                  <a:lumMod val="75000"/>
                </a:schemeClr>
              </a:solidFill>
            </a:endParaRPr>
          </a:p>
          <a:p>
            <a:endParaRPr lang="en-US" sz="3000" dirty="0">
              <a:solidFill>
                <a:schemeClr val="accent1">
                  <a:lumMod val="75000"/>
                </a:schemeClr>
              </a:solidFill>
            </a:endParaRPr>
          </a:p>
          <a:p>
            <a:endParaRPr lang="en-US" sz="3000" dirty="0">
              <a:solidFill>
                <a:schemeClr val="accent1">
                  <a:lumMod val="75000"/>
                </a:schemeClr>
              </a:solidFill>
            </a:endParaRPr>
          </a:p>
          <a:p>
            <a:endParaRPr lang="en-US" dirty="0"/>
          </a:p>
        </p:txBody>
      </p:sp>
      <p:pic>
        <p:nvPicPr>
          <p:cNvPr id="4" name="Picture 4" descr="Ð ÐµÐ·ÑÐ»ÑÐ°Ñ Ñ Ð¸Ð·Ð¾Ð±ÑÐ°Ð¶ÐµÐ½Ð¸Ðµ Ð·Ð° twitter logo">
            <a:extLst>
              <a:ext uri="{FF2B5EF4-FFF2-40B4-BE49-F238E27FC236}">
                <a16:creationId xmlns:a16="http://schemas.microsoft.com/office/drawing/2014/main" id="{AD472C94-73FA-4EE3-ACC5-43F66871E2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48006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86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0" y="304801"/>
            <a:ext cx="7924800" cy="990599"/>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120650" marR="0" lvl="0" indent="-11113" defTabSz="914400" rtl="0" eaLnBrk="1" fontAlgn="auto" latinLnBrk="0" hangingPunct="1">
              <a:lnSpc>
                <a:spcPct val="100000"/>
              </a:lnSpc>
              <a:spcBef>
                <a:spcPts val="400"/>
              </a:spcBef>
              <a:spcAft>
                <a:spcPts val="0"/>
              </a:spcAft>
              <a:buClr>
                <a:schemeClr val="accent1"/>
              </a:buClr>
              <a:buSzPct val="68000"/>
              <a:tabLst/>
              <a:defRPr/>
            </a:pPr>
            <a:r>
              <a:rPr kumimoji="0" lang="en-US" sz="2400" b="1" i="0" u="none" strike="noStrike" kern="1200" cap="none" spc="0" normalizeH="0" baseline="0" noProof="0" dirty="0">
                <a:ln>
                  <a:noFill/>
                </a:ln>
                <a:solidFill>
                  <a:schemeClr val="accent1">
                    <a:lumMod val="75000"/>
                  </a:schemeClr>
                </a:solidFill>
                <a:effectLst/>
                <a:uLnTx/>
                <a:uFillTx/>
                <a:latin typeface="+mn-lt"/>
                <a:ea typeface="+mn-ea"/>
                <a:cs typeface="+mn-cs"/>
              </a:rPr>
              <a:t>II. IMF governance - quota</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sp>
        <p:nvSpPr>
          <p:cNvPr id="5" name="Content Placeholder 4"/>
          <p:cNvSpPr>
            <a:spLocks noGrp="1"/>
          </p:cNvSpPr>
          <p:nvPr>
            <p:ph idx="1"/>
          </p:nvPr>
        </p:nvSpPr>
        <p:spPr>
          <a:xfrm>
            <a:off x="381000" y="1481328"/>
            <a:ext cx="8305800" cy="4843272"/>
          </a:xfrm>
        </p:spPr>
        <p:txBody>
          <a:bodyPr>
            <a:normAutofit fontScale="92500" lnSpcReduction="10000"/>
          </a:bodyPr>
          <a:lstStyle/>
          <a:p>
            <a:pPr>
              <a:lnSpc>
                <a:spcPct val="120000"/>
              </a:lnSpc>
              <a:buFont typeface="Wingdings" panose="05000000000000000000" pitchFamily="2" charset="2"/>
              <a:buChar char="§"/>
            </a:pPr>
            <a:r>
              <a:rPr lang="en-US" sz="1800" b="1" dirty="0">
                <a:solidFill>
                  <a:schemeClr val="accent1">
                    <a:lumMod val="75000"/>
                  </a:schemeClr>
                </a:solidFill>
              </a:rPr>
              <a:t>Quota</a:t>
            </a:r>
            <a:r>
              <a:rPr lang="en-US" sz="1800" dirty="0">
                <a:solidFill>
                  <a:schemeClr val="accent1">
                    <a:lumMod val="75000"/>
                  </a:schemeClr>
                </a:solidFill>
              </a:rPr>
              <a:t>: a country’s quota is based on the country’s relative position in the world economy, calculated as a weighted average of GDP (50%), openness (30%), economic variability (15%), and international reserves (5%). GDP is measured through a blend of GDP, based on market exchange rates (60%) and on PPP exchange rates (40%). The formula also includes a compression factor which somewhat improves the position of small(</a:t>
            </a:r>
            <a:r>
              <a:rPr lang="en-US" sz="1800" dirty="0" err="1">
                <a:solidFill>
                  <a:schemeClr val="accent1">
                    <a:lumMod val="75000"/>
                  </a:schemeClr>
                </a:solidFill>
              </a:rPr>
              <a:t>er</a:t>
            </a:r>
            <a:r>
              <a:rPr lang="en-US" sz="1800" dirty="0">
                <a:solidFill>
                  <a:schemeClr val="accent1">
                    <a:lumMod val="75000"/>
                  </a:schemeClr>
                </a:solidFill>
              </a:rPr>
              <a:t>) countries</a:t>
            </a:r>
          </a:p>
          <a:p>
            <a:pPr>
              <a:lnSpc>
                <a:spcPct val="120000"/>
              </a:lnSpc>
              <a:buFont typeface="Wingdings" panose="05000000000000000000" pitchFamily="2" charset="2"/>
              <a:buChar char="§"/>
            </a:pPr>
            <a:endParaRPr lang="nl-NL" sz="1800" dirty="0">
              <a:solidFill>
                <a:schemeClr val="accent1">
                  <a:lumMod val="75000"/>
                </a:schemeClr>
              </a:solidFill>
            </a:endParaRPr>
          </a:p>
          <a:p>
            <a:pPr>
              <a:lnSpc>
                <a:spcPct val="120000"/>
              </a:lnSpc>
              <a:buFont typeface="Wingdings" panose="05000000000000000000" pitchFamily="2" charset="2"/>
              <a:buChar char="§"/>
            </a:pPr>
            <a:r>
              <a:rPr lang="en-US" sz="1800" b="1" dirty="0">
                <a:solidFill>
                  <a:schemeClr val="accent1">
                    <a:lumMod val="75000"/>
                  </a:schemeClr>
                </a:solidFill>
              </a:rPr>
              <a:t>A country’s quota determines its</a:t>
            </a:r>
            <a:r>
              <a:rPr lang="en-US" sz="1800" dirty="0">
                <a:solidFill>
                  <a:schemeClr val="accent1">
                    <a:lumMod val="75000"/>
                  </a:schemeClr>
                </a:solidFill>
              </a:rPr>
              <a:t>: </a:t>
            </a:r>
          </a:p>
          <a:p>
            <a:pPr marL="621792" indent="-228600">
              <a:lnSpc>
                <a:spcPct val="120000"/>
              </a:lnSpc>
              <a:buFont typeface="Lucida Sans Unicode" panose="020B0602030504020204" pitchFamily="34" charset="0"/>
              <a:buChar char="⁻"/>
            </a:pPr>
            <a:r>
              <a:rPr lang="en-US" sz="1800" b="1" dirty="0">
                <a:solidFill>
                  <a:schemeClr val="accent1">
                    <a:lumMod val="75000"/>
                  </a:schemeClr>
                </a:solidFill>
              </a:rPr>
              <a:t>Capital contribution</a:t>
            </a:r>
            <a:r>
              <a:rPr lang="en-US" sz="1800" dirty="0">
                <a:solidFill>
                  <a:schemeClr val="accent1">
                    <a:lumMod val="75000"/>
                  </a:schemeClr>
                </a:solidFill>
              </a:rPr>
              <a:t>: the maximum amount of financial resources the member is obliged to provide to the IMF (25% reserve currency, 75% own currency)</a:t>
            </a:r>
          </a:p>
          <a:p>
            <a:pPr marL="621792" indent="-228600">
              <a:lnSpc>
                <a:spcPct val="120000"/>
              </a:lnSpc>
              <a:buFont typeface="Lucida Sans Unicode" panose="020B0602030504020204" pitchFamily="34" charset="0"/>
              <a:buChar char="⁻"/>
            </a:pPr>
            <a:r>
              <a:rPr lang="en-US" sz="1800" b="1" dirty="0">
                <a:solidFill>
                  <a:schemeClr val="accent1">
                    <a:lumMod val="75000"/>
                  </a:schemeClr>
                </a:solidFill>
              </a:rPr>
              <a:t>Voting power:</a:t>
            </a:r>
            <a:r>
              <a:rPr lang="en-US" sz="1800" dirty="0">
                <a:solidFill>
                  <a:schemeClr val="accent1">
                    <a:lumMod val="75000"/>
                  </a:schemeClr>
                </a:solidFill>
              </a:rPr>
              <a:t> the relative power of the member within the institution</a:t>
            </a:r>
          </a:p>
          <a:p>
            <a:pPr marL="621792" indent="-228600">
              <a:lnSpc>
                <a:spcPct val="120000"/>
              </a:lnSpc>
              <a:buFont typeface="Lucida Sans Unicode" panose="020B0602030504020204" pitchFamily="34" charset="0"/>
              <a:buChar char="⁻"/>
            </a:pPr>
            <a:r>
              <a:rPr lang="en-US" sz="1800" b="1" dirty="0">
                <a:solidFill>
                  <a:schemeClr val="accent1">
                    <a:lumMod val="75000"/>
                  </a:schemeClr>
                </a:solidFill>
              </a:rPr>
              <a:t>Access to financing</a:t>
            </a:r>
            <a:r>
              <a:rPr lang="en-US" sz="1800" dirty="0">
                <a:solidFill>
                  <a:schemeClr val="accent1">
                    <a:lumMod val="75000"/>
                  </a:schemeClr>
                </a:solidFill>
              </a:rPr>
              <a:t>: a distinction is made between normal access and exceptional access</a:t>
            </a:r>
          </a:p>
          <a:p>
            <a:pPr>
              <a:buFont typeface="Wingdings" panose="05000000000000000000" pitchFamily="2" charset="2"/>
              <a:buChar char="§"/>
            </a:pPr>
            <a:endParaRPr lang="en-US" sz="1800" dirty="0">
              <a:solidFill>
                <a:schemeClr val="accent1">
                  <a:lumMod val="75000"/>
                </a:schemeClr>
              </a:solidFill>
            </a:endParaRPr>
          </a:p>
          <a:p>
            <a:endParaRPr lang="en-US" dirty="0"/>
          </a:p>
        </p:txBody>
      </p:sp>
    </p:spTree>
    <p:extLst>
      <p:ext uri="{BB962C8B-B14F-4D97-AF65-F5344CB8AC3E}">
        <p14:creationId xmlns:p14="http://schemas.microsoft.com/office/powerpoint/2010/main" val="560506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0" y="304801"/>
            <a:ext cx="7924800" cy="990599"/>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120650" marR="0" lvl="0" indent="-11113" defTabSz="914400" rtl="0" eaLnBrk="1" fontAlgn="auto" latinLnBrk="0" hangingPunct="1">
              <a:lnSpc>
                <a:spcPct val="100000"/>
              </a:lnSpc>
              <a:spcBef>
                <a:spcPts val="400"/>
              </a:spcBef>
              <a:spcAft>
                <a:spcPts val="0"/>
              </a:spcAft>
              <a:buClr>
                <a:schemeClr val="accent1"/>
              </a:buClr>
              <a:buSzPct val="68000"/>
              <a:tabLst/>
              <a:defRPr/>
            </a:pPr>
            <a:r>
              <a:rPr kumimoji="0" lang="en-US" sz="2400" b="1" i="0" u="none" strike="noStrike" kern="1200" cap="none" spc="0" normalizeH="0" baseline="0" noProof="0" dirty="0">
                <a:ln>
                  <a:noFill/>
                </a:ln>
                <a:solidFill>
                  <a:schemeClr val="accent1">
                    <a:lumMod val="75000"/>
                  </a:schemeClr>
                </a:solidFill>
                <a:effectLst/>
                <a:uLnTx/>
                <a:uFillTx/>
                <a:latin typeface="+mn-lt"/>
                <a:ea typeface="+mn-ea"/>
                <a:cs typeface="+mn-cs"/>
              </a:rPr>
              <a:t>II. IMF</a:t>
            </a:r>
            <a:r>
              <a:rPr kumimoji="0" lang="en-US" sz="2400" b="1" i="0" u="none" strike="noStrike" kern="1200" cap="none" spc="0" normalizeH="0" noProof="0" dirty="0">
                <a:ln>
                  <a:noFill/>
                </a:ln>
                <a:solidFill>
                  <a:schemeClr val="accent1">
                    <a:lumMod val="75000"/>
                  </a:schemeClr>
                </a:solidFill>
                <a:effectLst/>
                <a:uLnTx/>
                <a:uFillTx/>
                <a:latin typeface="+mn-lt"/>
                <a:ea typeface="+mn-ea"/>
                <a:cs typeface="+mn-cs"/>
              </a:rPr>
              <a:t> governance - overview</a:t>
            </a:r>
            <a:endParaRPr kumimoji="0" lang="en-US" sz="2400" b="1" i="0" u="none" strike="noStrike" kern="1200" cap="none" spc="0" normalizeH="0" baseline="0" noProof="0" dirty="0">
              <a:ln>
                <a:noFill/>
              </a:ln>
              <a:solidFill>
                <a:schemeClr val="accent1">
                  <a:lumMod val="75000"/>
                </a:schemeClr>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sp>
        <p:nvSpPr>
          <p:cNvPr id="5" name="Content Placeholder 4"/>
          <p:cNvSpPr>
            <a:spLocks noGrp="1"/>
          </p:cNvSpPr>
          <p:nvPr>
            <p:ph idx="1"/>
          </p:nvPr>
        </p:nvSpPr>
        <p:spPr>
          <a:xfrm>
            <a:off x="685800" y="1481328"/>
            <a:ext cx="8001000" cy="4843272"/>
          </a:xfrm>
        </p:spPr>
        <p:txBody>
          <a:bodyPr>
            <a:normAutofit/>
          </a:bodyPr>
          <a:lstStyle/>
          <a:p>
            <a:pPr marL="393192" lvl="1" indent="0">
              <a:buNone/>
            </a:pPr>
            <a:endParaRPr lang="en-US" sz="1800" dirty="0">
              <a:solidFill>
                <a:schemeClr val="accent1">
                  <a:lumMod val="75000"/>
                </a:schemeClr>
              </a:solidFill>
            </a:endParaRPr>
          </a:p>
          <a:p>
            <a:endParaRPr lang="en-US" dirty="0"/>
          </a:p>
        </p:txBody>
      </p:sp>
      <p:sp>
        <p:nvSpPr>
          <p:cNvPr id="6" name="Rounded Rectangle 6"/>
          <p:cNvSpPr/>
          <p:nvPr/>
        </p:nvSpPr>
        <p:spPr>
          <a:xfrm>
            <a:off x="838200" y="1524000"/>
            <a:ext cx="3048000" cy="16002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u="sng" dirty="0">
              <a:solidFill>
                <a:schemeClr val="accent1">
                  <a:lumMod val="75000"/>
                </a:schemeClr>
              </a:solidFill>
              <a:latin typeface="Arial" pitchFamily="34" charset="0"/>
              <a:cs typeface="Arial" pitchFamily="34" charset="0"/>
            </a:endParaRPr>
          </a:p>
          <a:p>
            <a:pPr algn="ctr"/>
            <a:r>
              <a:rPr lang="en-US" sz="1600" b="1" u="sng" dirty="0">
                <a:solidFill>
                  <a:schemeClr val="accent1">
                    <a:lumMod val="75000"/>
                  </a:schemeClr>
                </a:solidFill>
                <a:cs typeface="Arial" pitchFamily="34" charset="0"/>
              </a:rPr>
              <a:t>Board of Governors</a:t>
            </a:r>
          </a:p>
          <a:p>
            <a:pPr algn="ctr"/>
            <a:endParaRPr lang="en-US" sz="1600" dirty="0">
              <a:solidFill>
                <a:schemeClr val="accent1">
                  <a:lumMod val="75000"/>
                </a:schemeClr>
              </a:solidFill>
              <a:cs typeface="Arial" pitchFamily="34" charset="0"/>
            </a:endParaRPr>
          </a:p>
          <a:p>
            <a:pPr marL="285750" indent="-285750">
              <a:buFont typeface="Wingdings" panose="05000000000000000000" pitchFamily="2" charset="2"/>
              <a:buChar char="§"/>
            </a:pPr>
            <a:r>
              <a:rPr lang="en-US" sz="1600" dirty="0">
                <a:solidFill>
                  <a:schemeClr val="accent1">
                    <a:lumMod val="75000"/>
                  </a:schemeClr>
                </a:solidFill>
                <a:cs typeface="Arial" pitchFamily="34" charset="0"/>
              </a:rPr>
              <a:t>One Governor from each member state</a:t>
            </a:r>
          </a:p>
          <a:p>
            <a:pPr marL="285750" indent="-285750">
              <a:buFont typeface="Wingdings" panose="05000000000000000000" pitchFamily="2" charset="2"/>
              <a:buChar char="§"/>
            </a:pPr>
            <a:r>
              <a:rPr lang="en-US" sz="1600" dirty="0">
                <a:solidFill>
                  <a:schemeClr val="accent1">
                    <a:lumMod val="75000"/>
                  </a:schemeClr>
                </a:solidFill>
                <a:cs typeface="Arial" pitchFamily="34" charset="0"/>
              </a:rPr>
              <a:t>Annual Meetings</a:t>
            </a:r>
          </a:p>
          <a:p>
            <a:pPr algn="ctr"/>
            <a:endParaRPr lang="en-US" dirty="0">
              <a:solidFill>
                <a:schemeClr val="tx1"/>
              </a:solidFill>
            </a:endParaRPr>
          </a:p>
        </p:txBody>
      </p:sp>
      <p:sp>
        <p:nvSpPr>
          <p:cNvPr id="7" name="Rounded Rectangle 4"/>
          <p:cNvSpPr/>
          <p:nvPr/>
        </p:nvSpPr>
        <p:spPr>
          <a:xfrm>
            <a:off x="5562600" y="1524000"/>
            <a:ext cx="2895600" cy="16002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accent1">
                    <a:lumMod val="75000"/>
                  </a:schemeClr>
                </a:solidFill>
                <a:cs typeface="Arial" pitchFamily="34" charset="0"/>
              </a:rPr>
              <a:t>IMFC</a:t>
            </a:r>
            <a:r>
              <a:rPr lang="en-US" sz="1600" dirty="0">
                <a:solidFill>
                  <a:schemeClr val="accent1">
                    <a:lumMod val="75000"/>
                  </a:schemeClr>
                </a:solidFill>
                <a:cs typeface="Arial" pitchFamily="34" charset="0"/>
              </a:rPr>
              <a:t>  </a:t>
            </a:r>
          </a:p>
          <a:p>
            <a:pPr algn="ctr"/>
            <a:r>
              <a:rPr lang="en-US" sz="1600" dirty="0">
                <a:solidFill>
                  <a:schemeClr val="accent1">
                    <a:lumMod val="75000"/>
                  </a:schemeClr>
                </a:solidFill>
                <a:cs typeface="Arial" pitchFamily="34" charset="0"/>
              </a:rPr>
              <a:t>International Monetary and Financial Committee </a:t>
            </a:r>
          </a:p>
          <a:p>
            <a:pPr marL="285750" indent="-285750">
              <a:buFont typeface="Wingdings" panose="05000000000000000000" pitchFamily="2" charset="2"/>
              <a:buChar char="§"/>
            </a:pPr>
            <a:r>
              <a:rPr lang="en-US" sz="1600" dirty="0">
                <a:solidFill>
                  <a:schemeClr val="accent1">
                    <a:lumMod val="75000"/>
                  </a:schemeClr>
                </a:solidFill>
                <a:cs typeface="Arial" pitchFamily="34" charset="0"/>
              </a:rPr>
              <a:t>24 </a:t>
            </a:r>
            <a:r>
              <a:rPr lang="nl-BE" sz="1600" dirty="0">
                <a:solidFill>
                  <a:schemeClr val="accent1">
                    <a:lumMod val="75000"/>
                  </a:schemeClr>
                </a:solidFill>
                <a:cs typeface="Arial" pitchFamily="34" charset="0"/>
              </a:rPr>
              <a:t>Governors</a:t>
            </a:r>
          </a:p>
          <a:p>
            <a:pPr marL="285750" indent="-285750">
              <a:buFont typeface="Wingdings" panose="05000000000000000000" pitchFamily="2" charset="2"/>
              <a:buChar char="§"/>
            </a:pPr>
            <a:r>
              <a:rPr lang="en-US" sz="1600" dirty="0">
                <a:solidFill>
                  <a:schemeClr val="accent1">
                    <a:lumMod val="75000"/>
                  </a:schemeClr>
                </a:solidFill>
                <a:cs typeface="Arial" pitchFamily="34" charset="0"/>
              </a:rPr>
              <a:t>Spring and Annual Meetings</a:t>
            </a:r>
            <a:endParaRPr lang="en-US" dirty="0">
              <a:solidFill>
                <a:schemeClr val="accent1">
                  <a:lumMod val="75000"/>
                </a:schemeClr>
              </a:solidFill>
            </a:endParaRPr>
          </a:p>
        </p:txBody>
      </p:sp>
      <p:sp>
        <p:nvSpPr>
          <p:cNvPr id="8" name="Left Arrow 5"/>
          <p:cNvSpPr/>
          <p:nvPr/>
        </p:nvSpPr>
        <p:spPr>
          <a:xfrm>
            <a:off x="3962400" y="1905000"/>
            <a:ext cx="1524000" cy="6858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dirty="0">
                <a:solidFill>
                  <a:schemeClr val="accent1">
                    <a:lumMod val="75000"/>
                  </a:schemeClr>
                </a:solidFill>
              </a:rPr>
              <a:t>advises</a:t>
            </a:r>
          </a:p>
        </p:txBody>
      </p:sp>
      <p:sp>
        <p:nvSpPr>
          <p:cNvPr id="9" name="Rounded Rectangle 8"/>
          <p:cNvSpPr/>
          <p:nvPr/>
        </p:nvSpPr>
        <p:spPr>
          <a:xfrm>
            <a:off x="1447800" y="3581400"/>
            <a:ext cx="3962400" cy="16002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accent1">
                    <a:lumMod val="75000"/>
                  </a:schemeClr>
                </a:solidFill>
                <a:cs typeface="Arial" pitchFamily="34" charset="0"/>
              </a:rPr>
              <a:t>Executive Board</a:t>
            </a:r>
          </a:p>
          <a:p>
            <a:pPr algn="ctr"/>
            <a:endParaRPr lang="en-US" sz="1600" b="1" u="sng" dirty="0">
              <a:solidFill>
                <a:schemeClr val="accent1">
                  <a:lumMod val="75000"/>
                </a:schemeClr>
              </a:solidFill>
              <a:cs typeface="Arial" pitchFamily="34" charset="0"/>
            </a:endParaRPr>
          </a:p>
          <a:p>
            <a:pPr marL="285750" indent="-285750">
              <a:buFont typeface="Wingdings" panose="05000000000000000000" pitchFamily="2" charset="2"/>
              <a:buChar char="§"/>
            </a:pPr>
            <a:r>
              <a:rPr lang="en-US" sz="1600" dirty="0">
                <a:solidFill>
                  <a:schemeClr val="accent1">
                    <a:lumMod val="75000"/>
                  </a:schemeClr>
                </a:solidFill>
                <a:cs typeface="Arial" pitchFamily="34" charset="0"/>
              </a:rPr>
              <a:t>24 Executive Directors</a:t>
            </a:r>
          </a:p>
          <a:p>
            <a:pPr marL="285750" indent="-285750">
              <a:buFont typeface="Wingdings" panose="05000000000000000000" pitchFamily="2" charset="2"/>
              <a:buChar char="§"/>
            </a:pPr>
            <a:r>
              <a:rPr lang="en-US" sz="1600" dirty="0">
                <a:solidFill>
                  <a:schemeClr val="accent1">
                    <a:lumMod val="75000"/>
                  </a:schemeClr>
                </a:solidFill>
                <a:cs typeface="Arial" pitchFamily="34" charset="0"/>
              </a:rPr>
              <a:t>Conducts day-to-day business </a:t>
            </a:r>
          </a:p>
          <a:p>
            <a:pPr marL="285750" indent="-285750">
              <a:buFont typeface="Wingdings" panose="05000000000000000000" pitchFamily="2" charset="2"/>
              <a:buChar char="§"/>
            </a:pPr>
            <a:r>
              <a:rPr lang="en-US" sz="1600" dirty="0">
                <a:solidFill>
                  <a:schemeClr val="accent1">
                    <a:lumMod val="75000"/>
                  </a:schemeClr>
                </a:solidFill>
                <a:cs typeface="Arial" pitchFamily="34" charset="0"/>
              </a:rPr>
              <a:t>Meets several times a week </a:t>
            </a:r>
            <a:endParaRPr lang="en-US" sz="1600" dirty="0">
              <a:solidFill>
                <a:schemeClr val="tx1"/>
              </a:solidFill>
              <a:cs typeface="Arial" pitchFamily="34" charset="0"/>
            </a:endParaRPr>
          </a:p>
          <a:p>
            <a:pPr algn="ctr"/>
            <a:endParaRPr lang="en-US" dirty="0">
              <a:solidFill>
                <a:schemeClr val="tx1"/>
              </a:solidFill>
            </a:endParaRPr>
          </a:p>
        </p:txBody>
      </p:sp>
      <p:sp>
        <p:nvSpPr>
          <p:cNvPr id="10" name="Down Arrow 7"/>
          <p:cNvSpPr/>
          <p:nvPr/>
        </p:nvSpPr>
        <p:spPr>
          <a:xfrm>
            <a:off x="609600" y="3429000"/>
            <a:ext cx="685800" cy="12192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FFCC"/>
              </a:solidFill>
            </a:endParaRPr>
          </a:p>
        </p:txBody>
      </p:sp>
      <p:sp>
        <p:nvSpPr>
          <p:cNvPr id="11" name="Right Arrow 9"/>
          <p:cNvSpPr/>
          <p:nvPr/>
        </p:nvSpPr>
        <p:spPr>
          <a:xfrm>
            <a:off x="5562600" y="4038600"/>
            <a:ext cx="1371600" cy="6858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0"/>
          <p:cNvSpPr/>
          <p:nvPr/>
        </p:nvSpPr>
        <p:spPr>
          <a:xfrm>
            <a:off x="7010400" y="3581400"/>
            <a:ext cx="1752600" cy="16002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pitchFamily="34" charset="0"/>
              <a:cs typeface="Arial" pitchFamily="34" charset="0"/>
            </a:endParaRPr>
          </a:p>
          <a:p>
            <a:pPr algn="ctr"/>
            <a:r>
              <a:rPr lang="en-US" sz="1600" b="1" u="sng" dirty="0">
                <a:solidFill>
                  <a:schemeClr val="accent1">
                    <a:lumMod val="75000"/>
                  </a:schemeClr>
                </a:solidFill>
                <a:cs typeface="Arial" pitchFamily="34" charset="0"/>
              </a:rPr>
              <a:t>Management</a:t>
            </a:r>
          </a:p>
          <a:p>
            <a:pPr algn="ctr"/>
            <a:r>
              <a:rPr lang="en-US" sz="1600" b="1" dirty="0">
                <a:solidFill>
                  <a:schemeClr val="accent1">
                    <a:lumMod val="75000"/>
                  </a:schemeClr>
                </a:solidFill>
                <a:cs typeface="Arial" pitchFamily="34" charset="0"/>
              </a:rPr>
              <a:t>&amp;</a:t>
            </a:r>
          </a:p>
          <a:p>
            <a:pPr algn="ctr"/>
            <a:r>
              <a:rPr lang="en-US" sz="1600" b="1" u="sng" dirty="0">
                <a:solidFill>
                  <a:schemeClr val="accent1">
                    <a:lumMod val="75000"/>
                  </a:schemeClr>
                </a:solidFill>
                <a:cs typeface="Arial" pitchFamily="34" charset="0"/>
              </a:rPr>
              <a:t>Staff</a:t>
            </a:r>
          </a:p>
          <a:p>
            <a:pPr algn="ctr"/>
            <a:r>
              <a:rPr lang="en-US" sz="1600" dirty="0">
                <a:solidFill>
                  <a:schemeClr val="accent1">
                    <a:lumMod val="75000"/>
                  </a:schemeClr>
                </a:solidFill>
                <a:latin typeface="Arial" pitchFamily="34" charset="0"/>
                <a:cs typeface="Arial" pitchFamily="34" charset="0"/>
              </a:rPr>
              <a:t>+/-2700</a:t>
            </a:r>
            <a:endParaRPr lang="en-US" sz="1600" dirty="0">
              <a:solidFill>
                <a:schemeClr val="tx1"/>
              </a:solidFill>
              <a:latin typeface="Arial" pitchFamily="34" charset="0"/>
              <a:cs typeface="Arial" pitchFamily="34" charset="0"/>
            </a:endParaRPr>
          </a:p>
          <a:p>
            <a:pPr algn="ctr"/>
            <a:endParaRPr lang="en-US" dirty="0">
              <a:solidFill>
                <a:schemeClr val="tx1"/>
              </a:solidFill>
            </a:endParaRPr>
          </a:p>
        </p:txBody>
      </p:sp>
      <p:sp>
        <p:nvSpPr>
          <p:cNvPr id="13" name="Rectangle 12"/>
          <p:cNvSpPr/>
          <p:nvPr/>
        </p:nvSpPr>
        <p:spPr>
          <a:xfrm>
            <a:off x="3676650" y="5377070"/>
            <a:ext cx="5143500" cy="923330"/>
          </a:xfrm>
          <a:prstGeom prst="rect">
            <a:avLst/>
          </a:prstGeom>
        </p:spPr>
        <p:txBody>
          <a:bodyPr wrap="square">
            <a:spAutoFit/>
          </a:bodyPr>
          <a:lstStyle/>
          <a:p>
            <a:pPr>
              <a:spcBef>
                <a:spcPts val="0"/>
              </a:spcBef>
              <a:buFont typeface="Wingdings 3"/>
              <a:buNone/>
            </a:pPr>
            <a:r>
              <a:rPr lang="en-US" u="sng" dirty="0">
                <a:solidFill>
                  <a:schemeClr val="accent1">
                    <a:lumMod val="75000"/>
                  </a:schemeClr>
                </a:solidFill>
                <a:cs typeface="Arial" pitchFamily="34" charset="0"/>
              </a:rPr>
              <a:t>Crucial aspect of the IMF’s governance</a:t>
            </a:r>
            <a:r>
              <a:rPr lang="en-US" dirty="0">
                <a:solidFill>
                  <a:schemeClr val="accent1">
                    <a:lumMod val="75000"/>
                  </a:schemeClr>
                </a:solidFill>
                <a:cs typeface="Arial" pitchFamily="34" charset="0"/>
              </a:rPr>
              <a:t>: </a:t>
            </a:r>
          </a:p>
          <a:p>
            <a:pPr>
              <a:spcBef>
                <a:spcPts val="0"/>
              </a:spcBef>
              <a:buFont typeface="Wingdings 3"/>
              <a:buNone/>
            </a:pPr>
            <a:r>
              <a:rPr lang="en-US" dirty="0">
                <a:solidFill>
                  <a:schemeClr val="accent1">
                    <a:lumMod val="75000"/>
                  </a:schemeClr>
                </a:solidFill>
                <a:cs typeface="Arial" pitchFamily="34" charset="0"/>
              </a:rPr>
              <a:t>nearly all decisions are taken by </a:t>
            </a:r>
            <a:r>
              <a:rPr lang="en-US" b="1" dirty="0">
                <a:solidFill>
                  <a:schemeClr val="accent1">
                    <a:lumMod val="75000"/>
                  </a:schemeClr>
                </a:solidFill>
                <a:cs typeface="Arial" pitchFamily="34" charset="0"/>
              </a:rPr>
              <a:t>consensus</a:t>
            </a:r>
            <a:r>
              <a:rPr lang="en-US" dirty="0">
                <a:solidFill>
                  <a:schemeClr val="accent1">
                    <a:lumMod val="75000"/>
                  </a:schemeClr>
                </a:solidFill>
                <a:cs typeface="Arial" pitchFamily="34" charset="0"/>
              </a:rPr>
              <a:t> </a:t>
            </a:r>
          </a:p>
          <a:p>
            <a:pPr>
              <a:spcBef>
                <a:spcPts val="0"/>
              </a:spcBef>
              <a:buFont typeface="Wingdings 3"/>
              <a:buNone/>
            </a:pPr>
            <a:r>
              <a:rPr lang="en-US" dirty="0">
                <a:solidFill>
                  <a:schemeClr val="accent1">
                    <a:lumMod val="75000"/>
                  </a:schemeClr>
                </a:solidFill>
                <a:cs typeface="Arial" pitchFamily="34" charset="0"/>
              </a:rPr>
              <a:t>(legally: simple or special 70</a:t>
            </a:r>
            <a:r>
              <a:rPr lang="en-US" sz="1400" dirty="0">
                <a:solidFill>
                  <a:schemeClr val="accent1">
                    <a:lumMod val="75000"/>
                  </a:schemeClr>
                </a:solidFill>
                <a:cs typeface="Arial" pitchFamily="34" charset="0"/>
              </a:rPr>
              <a:t>%</a:t>
            </a:r>
            <a:r>
              <a:rPr lang="en-US" dirty="0">
                <a:solidFill>
                  <a:schemeClr val="accent1">
                    <a:lumMod val="75000"/>
                  </a:schemeClr>
                </a:solidFill>
                <a:cs typeface="Arial" pitchFamily="34" charset="0"/>
              </a:rPr>
              <a:t>/85</a:t>
            </a:r>
            <a:r>
              <a:rPr lang="en-US" sz="1400" dirty="0">
                <a:solidFill>
                  <a:schemeClr val="accent1">
                    <a:lumMod val="75000"/>
                  </a:schemeClr>
                </a:solidFill>
                <a:cs typeface="Arial" pitchFamily="34" charset="0"/>
              </a:rPr>
              <a:t>%</a:t>
            </a:r>
            <a:r>
              <a:rPr lang="en-US" dirty="0">
                <a:solidFill>
                  <a:schemeClr val="accent1">
                    <a:lumMod val="75000"/>
                  </a:schemeClr>
                </a:solidFill>
                <a:cs typeface="Arial" pitchFamily="34" charset="0"/>
              </a:rPr>
              <a:t> majority)</a:t>
            </a:r>
          </a:p>
        </p:txBody>
      </p:sp>
    </p:spTree>
    <p:extLst>
      <p:ext uri="{BB962C8B-B14F-4D97-AF65-F5344CB8AC3E}">
        <p14:creationId xmlns:p14="http://schemas.microsoft.com/office/powerpoint/2010/main" val="3923870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2710" y="2174810"/>
            <a:ext cx="4038600" cy="3624072"/>
          </a:xfrm>
        </p:spPr>
        <p:txBody>
          <a:bodyPr/>
          <a:lstStyle/>
          <a:p>
            <a:pPr marL="109728" indent="0">
              <a:buNone/>
            </a:pPr>
            <a:r>
              <a:rPr lang="en-US" sz="2000" dirty="0">
                <a:solidFill>
                  <a:schemeClr val="accent1">
                    <a:lumMod val="75000"/>
                  </a:schemeClr>
                </a:solidFill>
              </a:rPr>
              <a:t>   8 single country Chairs</a:t>
            </a:r>
          </a:p>
          <a:p>
            <a:endParaRPr lang="en-US" dirty="0"/>
          </a:p>
        </p:txBody>
      </p:sp>
      <p:sp>
        <p:nvSpPr>
          <p:cNvPr id="3" name="Content Placeholder 2"/>
          <p:cNvSpPr>
            <a:spLocks noGrp="1"/>
          </p:cNvSpPr>
          <p:nvPr>
            <p:ph sz="half" idx="2"/>
          </p:nvPr>
        </p:nvSpPr>
        <p:spPr>
          <a:xfrm>
            <a:off x="4679004" y="2174810"/>
            <a:ext cx="4038600" cy="3624073"/>
          </a:xfrm>
        </p:spPr>
        <p:txBody>
          <a:bodyPr>
            <a:normAutofit/>
          </a:bodyPr>
          <a:lstStyle/>
          <a:p>
            <a:pPr marL="109728" indent="0">
              <a:buNone/>
            </a:pPr>
            <a:r>
              <a:rPr lang="en-US" sz="2000" dirty="0">
                <a:solidFill>
                  <a:schemeClr val="accent1">
                    <a:lumMod val="75000"/>
                  </a:schemeClr>
                </a:solidFill>
              </a:rPr>
              <a:t>         16 Constituencies</a:t>
            </a:r>
            <a:endParaRPr lang="en-US" sz="2000" dirty="0"/>
          </a:p>
        </p:txBody>
      </p:sp>
      <p:sp>
        <p:nvSpPr>
          <p:cNvPr id="6" name="Content Placeholder 2"/>
          <p:cNvSpPr txBox="1">
            <a:spLocks/>
          </p:cNvSpPr>
          <p:nvPr/>
        </p:nvSpPr>
        <p:spPr>
          <a:xfrm>
            <a:off x="762000" y="304801"/>
            <a:ext cx="7924800" cy="990599"/>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120650" marR="0" lvl="0" indent="-11113" defTabSz="914400" rtl="0" eaLnBrk="1" fontAlgn="auto" latinLnBrk="0" hangingPunct="1">
              <a:lnSpc>
                <a:spcPct val="100000"/>
              </a:lnSpc>
              <a:spcBef>
                <a:spcPts val="400"/>
              </a:spcBef>
              <a:spcAft>
                <a:spcPts val="0"/>
              </a:spcAft>
              <a:buClr>
                <a:schemeClr val="accent1"/>
              </a:buClr>
              <a:buSzPct val="68000"/>
              <a:tabLst/>
              <a:defRPr/>
            </a:pPr>
            <a:r>
              <a:rPr kumimoji="0" lang="en-US" sz="2400" b="1" i="0" u="none" strike="noStrike" kern="1200" cap="none" spc="0" normalizeH="0" baseline="0" noProof="0" dirty="0">
                <a:ln>
                  <a:noFill/>
                </a:ln>
                <a:solidFill>
                  <a:schemeClr val="accent1">
                    <a:lumMod val="75000"/>
                  </a:schemeClr>
                </a:solidFill>
                <a:effectLst/>
                <a:uLnTx/>
                <a:uFillTx/>
                <a:latin typeface="+mn-lt"/>
                <a:ea typeface="+mn-ea"/>
                <a:cs typeface="+mn-cs"/>
              </a:rPr>
              <a:t>II. IMF governance – Executive Board</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pic>
        <p:nvPicPr>
          <p:cNvPr id="7" name="Picture 6"/>
          <p:cNvPicPr>
            <a:picLocks noChangeAspect="1"/>
          </p:cNvPicPr>
          <p:nvPr/>
        </p:nvPicPr>
        <p:blipFill>
          <a:blip r:embed="rId2"/>
          <a:stretch>
            <a:fillRect/>
          </a:stretch>
        </p:blipFill>
        <p:spPr>
          <a:xfrm>
            <a:off x="4538330" y="2732975"/>
            <a:ext cx="4404833" cy="3124200"/>
          </a:xfrm>
          <a:prstGeom prst="rect">
            <a:avLst/>
          </a:prstGeom>
        </p:spPr>
      </p:pic>
      <p:pic>
        <p:nvPicPr>
          <p:cNvPr id="8" name="Picture 7" descr="flag usa.png"/>
          <p:cNvPicPr>
            <a:picLocks noChangeAspect="1"/>
          </p:cNvPicPr>
          <p:nvPr/>
        </p:nvPicPr>
        <p:blipFill>
          <a:blip r:embed="rId3" cstate="print"/>
          <a:stretch>
            <a:fillRect/>
          </a:stretch>
        </p:blipFill>
        <p:spPr>
          <a:xfrm>
            <a:off x="231641" y="2740072"/>
            <a:ext cx="930001" cy="621062"/>
          </a:xfrm>
          <a:prstGeom prst="rect">
            <a:avLst/>
          </a:prstGeom>
        </p:spPr>
      </p:pic>
      <p:sp>
        <p:nvSpPr>
          <p:cNvPr id="9" name="TextBox 8"/>
          <p:cNvSpPr txBox="1"/>
          <p:nvPr/>
        </p:nvSpPr>
        <p:spPr>
          <a:xfrm>
            <a:off x="1189580" y="2780333"/>
            <a:ext cx="955557" cy="523220"/>
          </a:xfrm>
          <a:prstGeom prst="rect">
            <a:avLst/>
          </a:prstGeom>
          <a:noFill/>
        </p:spPr>
        <p:txBody>
          <a:bodyPr wrap="square" rtlCol="0">
            <a:spAutoFit/>
          </a:bodyPr>
          <a:lstStyle/>
          <a:p>
            <a:r>
              <a:rPr lang="en-US" sz="1400" dirty="0">
                <a:solidFill>
                  <a:schemeClr val="accent1">
                    <a:lumMod val="75000"/>
                  </a:schemeClr>
                </a:solidFill>
              </a:rPr>
              <a:t>USA</a:t>
            </a:r>
          </a:p>
          <a:p>
            <a:r>
              <a:rPr lang="en-US" sz="1400" dirty="0">
                <a:solidFill>
                  <a:schemeClr val="accent1">
                    <a:lumMod val="75000"/>
                  </a:schemeClr>
                </a:solidFill>
              </a:rPr>
              <a:t>16.53%</a:t>
            </a:r>
          </a:p>
        </p:txBody>
      </p:sp>
      <p:pic>
        <p:nvPicPr>
          <p:cNvPr id="10" name="Picture 9" descr="flag japan.png"/>
          <p:cNvPicPr>
            <a:picLocks/>
          </p:cNvPicPr>
          <p:nvPr/>
        </p:nvPicPr>
        <p:blipFill>
          <a:blip r:embed="rId4" cstate="print"/>
          <a:stretch>
            <a:fillRect/>
          </a:stretch>
        </p:blipFill>
        <p:spPr>
          <a:xfrm>
            <a:off x="2189499" y="2731147"/>
            <a:ext cx="1040295" cy="621063"/>
          </a:xfrm>
          <a:prstGeom prst="rect">
            <a:avLst/>
          </a:prstGeom>
        </p:spPr>
      </p:pic>
      <p:sp>
        <p:nvSpPr>
          <p:cNvPr id="11" name="TextBox 10"/>
          <p:cNvSpPr txBox="1"/>
          <p:nvPr/>
        </p:nvSpPr>
        <p:spPr>
          <a:xfrm>
            <a:off x="3218200" y="2732975"/>
            <a:ext cx="945829" cy="523220"/>
          </a:xfrm>
          <a:prstGeom prst="rect">
            <a:avLst/>
          </a:prstGeom>
          <a:noFill/>
        </p:spPr>
        <p:txBody>
          <a:bodyPr wrap="square" rtlCol="0">
            <a:spAutoFit/>
          </a:bodyPr>
          <a:lstStyle/>
          <a:p>
            <a:r>
              <a:rPr lang="en-US" sz="1400" dirty="0">
                <a:solidFill>
                  <a:schemeClr val="accent1">
                    <a:lumMod val="75000"/>
                  </a:schemeClr>
                </a:solidFill>
              </a:rPr>
              <a:t>Japan</a:t>
            </a:r>
          </a:p>
          <a:p>
            <a:r>
              <a:rPr lang="en-US" sz="1400" dirty="0">
                <a:solidFill>
                  <a:schemeClr val="accent1">
                    <a:lumMod val="75000"/>
                  </a:schemeClr>
                </a:solidFill>
              </a:rPr>
              <a:t>6.16%</a:t>
            </a:r>
          </a:p>
        </p:txBody>
      </p:sp>
      <p:pic>
        <p:nvPicPr>
          <p:cNvPr id="12" name="Picture 11" descr="flag china.png"/>
          <p:cNvPicPr>
            <a:picLocks noChangeAspect="1"/>
          </p:cNvPicPr>
          <p:nvPr/>
        </p:nvPicPr>
        <p:blipFill>
          <a:blip r:embed="rId5" cstate="print"/>
          <a:stretch>
            <a:fillRect/>
          </a:stretch>
        </p:blipFill>
        <p:spPr>
          <a:xfrm>
            <a:off x="1189580" y="3360137"/>
            <a:ext cx="980253" cy="617197"/>
          </a:xfrm>
          <a:prstGeom prst="rect">
            <a:avLst/>
          </a:prstGeom>
        </p:spPr>
      </p:pic>
      <p:pic>
        <p:nvPicPr>
          <p:cNvPr id="13" name="Picture 12" descr="flag germany.png"/>
          <p:cNvPicPr>
            <a:picLocks noChangeAspect="1"/>
          </p:cNvPicPr>
          <p:nvPr/>
        </p:nvPicPr>
        <p:blipFill>
          <a:blip r:embed="rId6" cstate="print"/>
          <a:stretch>
            <a:fillRect/>
          </a:stretch>
        </p:blipFill>
        <p:spPr>
          <a:xfrm>
            <a:off x="3224798" y="3349164"/>
            <a:ext cx="960234" cy="639175"/>
          </a:xfrm>
          <a:prstGeom prst="rect">
            <a:avLst/>
          </a:prstGeom>
        </p:spPr>
      </p:pic>
      <p:pic>
        <p:nvPicPr>
          <p:cNvPr id="14" name="Picture 13" descr="flag uk.png"/>
          <p:cNvPicPr>
            <a:picLocks noChangeAspect="1"/>
          </p:cNvPicPr>
          <p:nvPr/>
        </p:nvPicPr>
        <p:blipFill>
          <a:blip r:embed="rId7" cstate="print"/>
          <a:stretch>
            <a:fillRect/>
          </a:stretch>
        </p:blipFill>
        <p:spPr>
          <a:xfrm>
            <a:off x="232900" y="3941046"/>
            <a:ext cx="961086" cy="605128"/>
          </a:xfrm>
          <a:prstGeom prst="rect">
            <a:avLst/>
          </a:prstGeom>
        </p:spPr>
      </p:pic>
      <p:pic>
        <p:nvPicPr>
          <p:cNvPr id="15" name="Picture 14" descr="flag france.png"/>
          <p:cNvPicPr>
            <a:picLocks noChangeAspect="1"/>
          </p:cNvPicPr>
          <p:nvPr/>
        </p:nvPicPr>
        <p:blipFill>
          <a:blip r:embed="rId8" cstate="print"/>
          <a:stretch>
            <a:fillRect/>
          </a:stretch>
        </p:blipFill>
        <p:spPr>
          <a:xfrm>
            <a:off x="2189499" y="3986847"/>
            <a:ext cx="1028701" cy="559328"/>
          </a:xfrm>
          <a:prstGeom prst="rect">
            <a:avLst/>
          </a:prstGeom>
        </p:spPr>
      </p:pic>
      <p:pic>
        <p:nvPicPr>
          <p:cNvPr id="16" name="Picture 15" descr="flag russia.png"/>
          <p:cNvPicPr>
            <a:picLocks noChangeAspect="1"/>
          </p:cNvPicPr>
          <p:nvPr/>
        </p:nvPicPr>
        <p:blipFill>
          <a:blip r:embed="rId9" cstate="print"/>
          <a:stretch>
            <a:fillRect/>
          </a:stretch>
        </p:blipFill>
        <p:spPr>
          <a:xfrm>
            <a:off x="1212964" y="4552167"/>
            <a:ext cx="965203" cy="642517"/>
          </a:xfrm>
          <a:prstGeom prst="rect">
            <a:avLst/>
          </a:prstGeom>
          <a:ln>
            <a:solidFill>
              <a:schemeClr val="bg1">
                <a:lumMod val="75000"/>
              </a:schemeClr>
            </a:solidFill>
          </a:ln>
        </p:spPr>
      </p:pic>
      <p:pic>
        <p:nvPicPr>
          <p:cNvPr id="17" name="Picture 16" descr="flag saudi arabia.png"/>
          <p:cNvPicPr>
            <a:picLocks noChangeAspect="1"/>
          </p:cNvPicPr>
          <p:nvPr/>
        </p:nvPicPr>
        <p:blipFill>
          <a:blip r:embed="rId10" cstate="print"/>
          <a:stretch>
            <a:fillRect/>
          </a:stretch>
        </p:blipFill>
        <p:spPr>
          <a:xfrm>
            <a:off x="2203880" y="5226929"/>
            <a:ext cx="1005795" cy="669538"/>
          </a:xfrm>
          <a:prstGeom prst="rect">
            <a:avLst/>
          </a:prstGeom>
        </p:spPr>
      </p:pic>
      <p:sp>
        <p:nvSpPr>
          <p:cNvPr id="18" name="Content Placeholder 2"/>
          <p:cNvSpPr txBox="1">
            <a:spLocks/>
          </p:cNvSpPr>
          <p:nvPr/>
        </p:nvSpPr>
        <p:spPr>
          <a:xfrm>
            <a:off x="756032" y="1128212"/>
            <a:ext cx="7924800" cy="990599"/>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120650" marR="0" lvl="0" indent="-11113" algn="ctr" defTabSz="914400" rtl="0" eaLnBrk="1" fontAlgn="auto" latinLnBrk="0" hangingPunct="1">
              <a:lnSpc>
                <a:spcPct val="100000"/>
              </a:lnSpc>
              <a:spcBef>
                <a:spcPts val="400"/>
              </a:spcBef>
              <a:spcAft>
                <a:spcPts val="0"/>
              </a:spcAft>
              <a:buClr>
                <a:schemeClr val="accent1"/>
              </a:buClr>
              <a:buSzPct val="68000"/>
              <a:tabLst/>
              <a:defRPr/>
            </a:pPr>
            <a:r>
              <a:rPr lang="en-US" sz="2000" dirty="0">
                <a:solidFill>
                  <a:schemeClr val="accent1">
                    <a:lumMod val="75000"/>
                  </a:schemeClr>
                </a:solidFill>
              </a:rPr>
              <a:t>24 Executive Directors</a:t>
            </a:r>
            <a:endParaRPr kumimoji="0" lang="en-US" sz="2000" i="0" u="none" strike="noStrike" kern="1200" cap="none" spc="0" normalizeH="0" baseline="0" noProof="0" dirty="0">
              <a:ln>
                <a:noFill/>
              </a:ln>
              <a:solidFill>
                <a:schemeClr val="accent1">
                  <a:lumMod val="75000"/>
                </a:schemeClr>
              </a:solidFill>
              <a:effectLst/>
              <a:uLnTx/>
              <a:uFillTx/>
            </a:endParaRPr>
          </a:p>
        </p:txBody>
      </p:sp>
      <p:sp>
        <p:nvSpPr>
          <p:cNvPr id="19" name="TextBox 18"/>
          <p:cNvSpPr txBox="1"/>
          <p:nvPr/>
        </p:nvSpPr>
        <p:spPr>
          <a:xfrm>
            <a:off x="212663" y="3360137"/>
            <a:ext cx="894012" cy="523220"/>
          </a:xfrm>
          <a:prstGeom prst="rect">
            <a:avLst/>
          </a:prstGeom>
          <a:noFill/>
        </p:spPr>
        <p:txBody>
          <a:bodyPr wrap="square" rtlCol="0">
            <a:spAutoFit/>
          </a:bodyPr>
          <a:lstStyle/>
          <a:p>
            <a:pPr algn="r"/>
            <a:r>
              <a:rPr lang="en-US" sz="1400" dirty="0">
                <a:solidFill>
                  <a:schemeClr val="accent1">
                    <a:lumMod val="75000"/>
                  </a:schemeClr>
                </a:solidFill>
              </a:rPr>
              <a:t>China</a:t>
            </a:r>
          </a:p>
          <a:p>
            <a:pPr algn="r"/>
            <a:r>
              <a:rPr lang="en-US" sz="1400" dirty="0">
                <a:solidFill>
                  <a:schemeClr val="accent1">
                    <a:lumMod val="75000"/>
                  </a:schemeClr>
                </a:solidFill>
              </a:rPr>
              <a:t>6.09%</a:t>
            </a:r>
          </a:p>
        </p:txBody>
      </p:sp>
      <p:sp>
        <p:nvSpPr>
          <p:cNvPr id="20" name="TextBox 19"/>
          <p:cNvSpPr txBox="1"/>
          <p:nvPr/>
        </p:nvSpPr>
        <p:spPr>
          <a:xfrm>
            <a:off x="1821036" y="3353742"/>
            <a:ext cx="1436106" cy="523220"/>
          </a:xfrm>
          <a:prstGeom prst="rect">
            <a:avLst/>
          </a:prstGeom>
          <a:noFill/>
        </p:spPr>
        <p:txBody>
          <a:bodyPr wrap="square" rtlCol="0">
            <a:spAutoFit/>
          </a:bodyPr>
          <a:lstStyle/>
          <a:p>
            <a:pPr algn="r"/>
            <a:r>
              <a:rPr lang="en-US" sz="1400" dirty="0">
                <a:solidFill>
                  <a:schemeClr val="accent1">
                    <a:lumMod val="75000"/>
                  </a:schemeClr>
                </a:solidFill>
              </a:rPr>
              <a:t>Germany</a:t>
            </a:r>
          </a:p>
          <a:p>
            <a:pPr algn="r"/>
            <a:r>
              <a:rPr lang="en-US" sz="1400" dirty="0">
                <a:solidFill>
                  <a:schemeClr val="accent1">
                    <a:lumMod val="75000"/>
                  </a:schemeClr>
                </a:solidFill>
              </a:rPr>
              <a:t>5.32%</a:t>
            </a:r>
          </a:p>
        </p:txBody>
      </p:sp>
      <p:sp>
        <p:nvSpPr>
          <p:cNvPr id="21" name="TextBox 20"/>
          <p:cNvSpPr txBox="1"/>
          <p:nvPr/>
        </p:nvSpPr>
        <p:spPr>
          <a:xfrm>
            <a:off x="1198260" y="3977334"/>
            <a:ext cx="944219" cy="523220"/>
          </a:xfrm>
          <a:prstGeom prst="rect">
            <a:avLst/>
          </a:prstGeom>
          <a:noFill/>
        </p:spPr>
        <p:txBody>
          <a:bodyPr wrap="square" rtlCol="0">
            <a:spAutoFit/>
          </a:bodyPr>
          <a:lstStyle/>
          <a:p>
            <a:r>
              <a:rPr lang="en-US" sz="1400" dirty="0">
                <a:solidFill>
                  <a:schemeClr val="accent1">
                    <a:lumMod val="75000"/>
                  </a:schemeClr>
                </a:solidFill>
              </a:rPr>
              <a:t>UK</a:t>
            </a:r>
          </a:p>
          <a:p>
            <a:r>
              <a:rPr lang="en-US" sz="1400" dirty="0">
                <a:solidFill>
                  <a:schemeClr val="accent1">
                    <a:lumMod val="75000"/>
                  </a:schemeClr>
                </a:solidFill>
              </a:rPr>
              <a:t>4.04%</a:t>
            </a:r>
          </a:p>
        </p:txBody>
      </p:sp>
      <p:sp>
        <p:nvSpPr>
          <p:cNvPr id="22" name="TextBox 21"/>
          <p:cNvSpPr txBox="1"/>
          <p:nvPr/>
        </p:nvSpPr>
        <p:spPr>
          <a:xfrm>
            <a:off x="3209675" y="4009729"/>
            <a:ext cx="1004038" cy="523220"/>
          </a:xfrm>
          <a:prstGeom prst="rect">
            <a:avLst/>
          </a:prstGeom>
          <a:noFill/>
        </p:spPr>
        <p:txBody>
          <a:bodyPr wrap="square" rtlCol="0">
            <a:spAutoFit/>
          </a:bodyPr>
          <a:lstStyle/>
          <a:p>
            <a:r>
              <a:rPr lang="en-US" sz="1400" dirty="0">
                <a:solidFill>
                  <a:schemeClr val="accent1">
                    <a:lumMod val="75000"/>
                  </a:schemeClr>
                </a:solidFill>
              </a:rPr>
              <a:t>France</a:t>
            </a:r>
          </a:p>
          <a:p>
            <a:r>
              <a:rPr lang="en-US" sz="1400" dirty="0">
                <a:solidFill>
                  <a:schemeClr val="accent1">
                    <a:lumMod val="75000"/>
                  </a:schemeClr>
                </a:solidFill>
              </a:rPr>
              <a:t>4.04%</a:t>
            </a:r>
          </a:p>
        </p:txBody>
      </p:sp>
      <p:sp>
        <p:nvSpPr>
          <p:cNvPr id="23" name="TextBox 22"/>
          <p:cNvSpPr txBox="1"/>
          <p:nvPr/>
        </p:nvSpPr>
        <p:spPr>
          <a:xfrm>
            <a:off x="2020941" y="4593897"/>
            <a:ext cx="1036295" cy="523220"/>
          </a:xfrm>
          <a:prstGeom prst="rect">
            <a:avLst/>
          </a:prstGeom>
          <a:noFill/>
        </p:spPr>
        <p:txBody>
          <a:bodyPr wrap="square" rtlCol="0">
            <a:spAutoFit/>
          </a:bodyPr>
          <a:lstStyle/>
          <a:p>
            <a:pPr algn="r"/>
            <a:r>
              <a:rPr lang="en-US" sz="1400" dirty="0">
                <a:solidFill>
                  <a:schemeClr val="accent1">
                    <a:lumMod val="75000"/>
                  </a:schemeClr>
                </a:solidFill>
              </a:rPr>
              <a:t>Russia</a:t>
            </a:r>
          </a:p>
          <a:p>
            <a:pPr algn="r"/>
            <a:r>
              <a:rPr lang="en-US" sz="1400" dirty="0">
                <a:solidFill>
                  <a:schemeClr val="accent1">
                    <a:lumMod val="75000"/>
                  </a:schemeClr>
                </a:solidFill>
              </a:rPr>
              <a:t>2.59%</a:t>
            </a:r>
          </a:p>
        </p:txBody>
      </p:sp>
      <p:sp>
        <p:nvSpPr>
          <p:cNvPr id="24" name="TextBox 23"/>
          <p:cNvSpPr txBox="1"/>
          <p:nvPr/>
        </p:nvSpPr>
        <p:spPr>
          <a:xfrm>
            <a:off x="188633" y="5249373"/>
            <a:ext cx="1981200" cy="523220"/>
          </a:xfrm>
          <a:prstGeom prst="rect">
            <a:avLst/>
          </a:prstGeom>
          <a:noFill/>
        </p:spPr>
        <p:txBody>
          <a:bodyPr wrap="square" rtlCol="0">
            <a:spAutoFit/>
          </a:bodyPr>
          <a:lstStyle/>
          <a:p>
            <a:pPr algn="r"/>
            <a:r>
              <a:rPr lang="en-US" sz="1400" dirty="0">
                <a:solidFill>
                  <a:schemeClr val="accent1">
                    <a:lumMod val="75000"/>
                  </a:schemeClr>
                </a:solidFill>
              </a:rPr>
              <a:t>Saudi Arabia</a:t>
            </a:r>
          </a:p>
          <a:p>
            <a:pPr algn="r"/>
            <a:r>
              <a:rPr lang="en-US" sz="1400" dirty="0">
                <a:solidFill>
                  <a:schemeClr val="accent1">
                    <a:lumMod val="75000"/>
                  </a:schemeClr>
                </a:solidFill>
              </a:rPr>
              <a:t>2.02%</a:t>
            </a:r>
          </a:p>
        </p:txBody>
      </p:sp>
      <p:cxnSp>
        <p:nvCxnSpPr>
          <p:cNvPr id="25" name="Straight Arrow Connector 24"/>
          <p:cNvCxnSpPr/>
          <p:nvPr/>
        </p:nvCxnSpPr>
        <p:spPr>
          <a:xfrm flipH="1">
            <a:off x="3962400" y="1905000"/>
            <a:ext cx="716604" cy="269810"/>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679004" y="1905000"/>
            <a:ext cx="731196" cy="269810"/>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8205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stretch>
            <a:fillRect/>
          </a:stretch>
        </p:blipFill>
        <p:spPr>
          <a:xfrm>
            <a:off x="2039583" y="1524000"/>
            <a:ext cx="1648587" cy="990601"/>
          </a:xfrm>
          <a:prstGeom prst="rect">
            <a:avLst/>
          </a:prstGeom>
        </p:spPr>
      </p:pic>
      <p:pic>
        <p:nvPicPr>
          <p:cNvPr id="9" name="Picture 8"/>
          <p:cNvPicPr>
            <a:picLocks noChangeAspect="1"/>
          </p:cNvPicPr>
          <p:nvPr/>
        </p:nvPicPr>
        <p:blipFill>
          <a:blip r:embed="rId3"/>
          <a:stretch>
            <a:fillRect/>
          </a:stretch>
        </p:blipFill>
        <p:spPr>
          <a:xfrm>
            <a:off x="322124" y="1524000"/>
            <a:ext cx="1633091" cy="990600"/>
          </a:xfrm>
          <a:prstGeom prst="rect">
            <a:avLst/>
          </a:prstGeom>
        </p:spPr>
      </p:pic>
      <p:pic>
        <p:nvPicPr>
          <p:cNvPr id="10" name="Picture 9"/>
          <p:cNvPicPr>
            <a:picLocks noChangeAspect="1"/>
          </p:cNvPicPr>
          <p:nvPr/>
        </p:nvPicPr>
        <p:blipFill>
          <a:blip r:embed="rId4"/>
          <a:stretch>
            <a:fillRect/>
          </a:stretch>
        </p:blipFill>
        <p:spPr>
          <a:xfrm>
            <a:off x="3773555" y="1533423"/>
            <a:ext cx="1570297" cy="971754"/>
          </a:xfrm>
          <a:prstGeom prst="rect">
            <a:avLst/>
          </a:prstGeom>
        </p:spPr>
      </p:pic>
      <p:pic>
        <p:nvPicPr>
          <p:cNvPr id="11" name="Picture 10"/>
          <p:cNvPicPr>
            <a:picLocks noChangeAspect="1"/>
          </p:cNvPicPr>
          <p:nvPr/>
        </p:nvPicPr>
        <p:blipFill>
          <a:blip r:embed="rId5"/>
          <a:stretch>
            <a:fillRect/>
          </a:stretch>
        </p:blipFill>
        <p:spPr>
          <a:xfrm>
            <a:off x="5460204" y="1524000"/>
            <a:ext cx="1558164" cy="990600"/>
          </a:xfrm>
          <a:prstGeom prst="rect">
            <a:avLst/>
          </a:prstGeom>
        </p:spPr>
      </p:pic>
      <p:pic>
        <p:nvPicPr>
          <p:cNvPr id="12" name="Picture 11"/>
          <p:cNvPicPr>
            <a:picLocks noChangeAspect="1"/>
          </p:cNvPicPr>
          <p:nvPr/>
        </p:nvPicPr>
        <p:blipFill>
          <a:blip r:embed="rId6"/>
          <a:stretch>
            <a:fillRect/>
          </a:stretch>
        </p:blipFill>
        <p:spPr>
          <a:xfrm>
            <a:off x="7134720" y="1533423"/>
            <a:ext cx="1576073" cy="956514"/>
          </a:xfrm>
          <a:prstGeom prst="rect">
            <a:avLst/>
          </a:prstGeom>
        </p:spPr>
      </p:pic>
      <p:pic>
        <p:nvPicPr>
          <p:cNvPr id="13" name="Picture 12"/>
          <p:cNvPicPr>
            <a:picLocks noChangeAspect="1"/>
          </p:cNvPicPr>
          <p:nvPr/>
        </p:nvPicPr>
        <p:blipFill>
          <a:blip r:embed="rId7"/>
          <a:stretch>
            <a:fillRect/>
          </a:stretch>
        </p:blipFill>
        <p:spPr>
          <a:xfrm>
            <a:off x="322124" y="2971801"/>
            <a:ext cx="1647731" cy="990600"/>
          </a:xfrm>
          <a:prstGeom prst="rect">
            <a:avLst/>
          </a:prstGeom>
        </p:spPr>
      </p:pic>
      <p:pic>
        <p:nvPicPr>
          <p:cNvPr id="14" name="Picture 13"/>
          <p:cNvPicPr>
            <a:picLocks noChangeAspect="1"/>
          </p:cNvPicPr>
          <p:nvPr/>
        </p:nvPicPr>
        <p:blipFill>
          <a:blip r:embed="rId8"/>
          <a:stretch>
            <a:fillRect/>
          </a:stretch>
        </p:blipFill>
        <p:spPr>
          <a:xfrm>
            <a:off x="2039583" y="2971802"/>
            <a:ext cx="1648587" cy="990599"/>
          </a:xfrm>
          <a:prstGeom prst="rect">
            <a:avLst/>
          </a:prstGeom>
        </p:spPr>
      </p:pic>
      <p:pic>
        <p:nvPicPr>
          <p:cNvPr id="15" name="Picture 14"/>
          <p:cNvPicPr>
            <a:picLocks noChangeAspect="1"/>
          </p:cNvPicPr>
          <p:nvPr/>
        </p:nvPicPr>
        <p:blipFill>
          <a:blip r:embed="rId9"/>
          <a:stretch>
            <a:fillRect/>
          </a:stretch>
        </p:blipFill>
        <p:spPr>
          <a:xfrm>
            <a:off x="3803402" y="2971801"/>
            <a:ext cx="1571133" cy="990600"/>
          </a:xfrm>
          <a:prstGeom prst="rect">
            <a:avLst/>
          </a:prstGeom>
        </p:spPr>
      </p:pic>
      <p:pic>
        <p:nvPicPr>
          <p:cNvPr id="16" name="Picture 15"/>
          <p:cNvPicPr>
            <a:picLocks noChangeAspect="1"/>
          </p:cNvPicPr>
          <p:nvPr/>
        </p:nvPicPr>
        <p:blipFill>
          <a:blip r:embed="rId10"/>
          <a:stretch>
            <a:fillRect/>
          </a:stretch>
        </p:blipFill>
        <p:spPr>
          <a:xfrm>
            <a:off x="5491453" y="2971801"/>
            <a:ext cx="1530213" cy="990600"/>
          </a:xfrm>
          <a:prstGeom prst="rect">
            <a:avLst/>
          </a:prstGeom>
        </p:spPr>
      </p:pic>
      <p:pic>
        <p:nvPicPr>
          <p:cNvPr id="17" name="Picture 16"/>
          <p:cNvPicPr>
            <a:picLocks noChangeAspect="1"/>
          </p:cNvPicPr>
          <p:nvPr/>
        </p:nvPicPr>
        <p:blipFill>
          <a:blip r:embed="rId11"/>
          <a:stretch>
            <a:fillRect/>
          </a:stretch>
        </p:blipFill>
        <p:spPr>
          <a:xfrm>
            <a:off x="7138584" y="2971801"/>
            <a:ext cx="1560832" cy="990600"/>
          </a:xfrm>
          <a:prstGeom prst="rect">
            <a:avLst/>
          </a:prstGeom>
        </p:spPr>
      </p:pic>
      <p:pic>
        <p:nvPicPr>
          <p:cNvPr id="18" name="Picture 17"/>
          <p:cNvPicPr>
            <a:picLocks noChangeAspect="1"/>
          </p:cNvPicPr>
          <p:nvPr/>
        </p:nvPicPr>
        <p:blipFill>
          <a:blip r:embed="rId12"/>
          <a:stretch>
            <a:fillRect/>
          </a:stretch>
        </p:blipFill>
        <p:spPr>
          <a:xfrm>
            <a:off x="280587" y="4343400"/>
            <a:ext cx="1647731" cy="1085645"/>
          </a:xfrm>
          <a:prstGeom prst="rect">
            <a:avLst/>
          </a:prstGeom>
        </p:spPr>
      </p:pic>
      <p:pic>
        <p:nvPicPr>
          <p:cNvPr id="19" name="Picture 18"/>
          <p:cNvPicPr>
            <a:picLocks noChangeAspect="1"/>
          </p:cNvPicPr>
          <p:nvPr/>
        </p:nvPicPr>
        <p:blipFill>
          <a:blip r:embed="rId13"/>
          <a:stretch>
            <a:fillRect/>
          </a:stretch>
        </p:blipFill>
        <p:spPr>
          <a:xfrm>
            <a:off x="2039583" y="4354497"/>
            <a:ext cx="1648587" cy="1103310"/>
          </a:xfrm>
          <a:prstGeom prst="rect">
            <a:avLst/>
          </a:prstGeom>
        </p:spPr>
      </p:pic>
      <p:pic>
        <p:nvPicPr>
          <p:cNvPr id="20" name="Picture 19"/>
          <p:cNvPicPr>
            <a:picLocks noChangeAspect="1"/>
          </p:cNvPicPr>
          <p:nvPr/>
        </p:nvPicPr>
        <p:blipFill>
          <a:blip r:embed="rId14"/>
          <a:stretch>
            <a:fillRect/>
          </a:stretch>
        </p:blipFill>
        <p:spPr>
          <a:xfrm>
            <a:off x="3773555" y="4343400"/>
            <a:ext cx="1606033" cy="1072830"/>
          </a:xfrm>
          <a:prstGeom prst="rect">
            <a:avLst/>
          </a:prstGeom>
        </p:spPr>
      </p:pic>
      <p:pic>
        <p:nvPicPr>
          <p:cNvPr id="21" name="Picture 20"/>
          <p:cNvPicPr>
            <a:picLocks noChangeAspect="1"/>
          </p:cNvPicPr>
          <p:nvPr/>
        </p:nvPicPr>
        <p:blipFill>
          <a:blip r:embed="rId15"/>
          <a:stretch>
            <a:fillRect/>
          </a:stretch>
        </p:blipFill>
        <p:spPr>
          <a:xfrm>
            <a:off x="5490345" y="4343400"/>
            <a:ext cx="1528023" cy="1072830"/>
          </a:xfrm>
          <a:prstGeom prst="rect">
            <a:avLst/>
          </a:prstGeom>
        </p:spPr>
      </p:pic>
      <p:pic>
        <p:nvPicPr>
          <p:cNvPr id="22" name="Picture 21"/>
          <p:cNvPicPr>
            <a:picLocks noChangeAspect="1"/>
          </p:cNvPicPr>
          <p:nvPr/>
        </p:nvPicPr>
        <p:blipFill>
          <a:blip r:embed="rId16"/>
          <a:stretch>
            <a:fillRect/>
          </a:stretch>
        </p:blipFill>
        <p:spPr>
          <a:xfrm>
            <a:off x="7129125" y="4351254"/>
            <a:ext cx="1545592" cy="1091361"/>
          </a:xfrm>
          <a:prstGeom prst="rect">
            <a:avLst/>
          </a:prstGeom>
        </p:spPr>
      </p:pic>
      <p:sp>
        <p:nvSpPr>
          <p:cNvPr id="24" name="Content Placeholder 2"/>
          <p:cNvSpPr txBox="1">
            <a:spLocks/>
          </p:cNvSpPr>
          <p:nvPr/>
        </p:nvSpPr>
        <p:spPr>
          <a:xfrm>
            <a:off x="762000" y="304801"/>
            <a:ext cx="7924800" cy="990599"/>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120650" marR="0" lvl="0" indent="-11113" defTabSz="914400" rtl="0" eaLnBrk="1" fontAlgn="auto" latinLnBrk="0" hangingPunct="1">
              <a:lnSpc>
                <a:spcPct val="100000"/>
              </a:lnSpc>
              <a:spcBef>
                <a:spcPts val="400"/>
              </a:spcBef>
              <a:spcAft>
                <a:spcPts val="0"/>
              </a:spcAft>
              <a:buClr>
                <a:schemeClr val="accent1"/>
              </a:buClr>
              <a:buSzPct val="68000"/>
              <a:tabLst/>
              <a:defRPr/>
            </a:pPr>
            <a:r>
              <a:rPr kumimoji="0" lang="en-US" sz="2400" b="1" i="0" u="none" strike="noStrike" kern="1200" cap="none" spc="0" normalizeH="0" baseline="0" noProof="0" dirty="0">
                <a:ln>
                  <a:noFill/>
                </a:ln>
                <a:solidFill>
                  <a:schemeClr val="accent1">
                    <a:lumMod val="75000"/>
                  </a:schemeClr>
                </a:solidFill>
                <a:effectLst/>
                <a:uLnTx/>
                <a:uFillTx/>
                <a:latin typeface="+mn-lt"/>
                <a:ea typeface="+mn-ea"/>
                <a:cs typeface="+mn-cs"/>
              </a:rPr>
              <a:t>III. The Dutch-Belgian Constituency</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sp>
        <p:nvSpPr>
          <p:cNvPr id="25" name="Content Placeholder 2"/>
          <p:cNvSpPr txBox="1">
            <a:spLocks/>
          </p:cNvSpPr>
          <p:nvPr/>
        </p:nvSpPr>
        <p:spPr>
          <a:xfrm>
            <a:off x="325367" y="2532142"/>
            <a:ext cx="8349350" cy="380999"/>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1600" b="0" i="0" u="none" strike="noStrike" kern="1200" cap="none" spc="0" normalizeH="0" baseline="0" noProof="0" dirty="0">
                <a:ln>
                  <a:noFill/>
                </a:ln>
                <a:solidFill>
                  <a:schemeClr val="accent1">
                    <a:lumMod val="75000"/>
                  </a:schemeClr>
                </a:solidFill>
                <a:effectLst/>
                <a:uLnTx/>
                <a:uFillTx/>
                <a:latin typeface="+mn-lt"/>
                <a:ea typeface="+mn-ea"/>
                <a:cs typeface="+mn-cs"/>
              </a:rPr>
              <a:t>     0.05%                 1.30%                  0.08%                0.21%                  0.17%</a:t>
            </a:r>
          </a:p>
        </p:txBody>
      </p:sp>
      <p:sp>
        <p:nvSpPr>
          <p:cNvPr id="26" name="Content Placeholder 2"/>
          <p:cNvSpPr txBox="1">
            <a:spLocks/>
          </p:cNvSpPr>
          <p:nvPr/>
        </p:nvSpPr>
        <p:spPr>
          <a:xfrm>
            <a:off x="325367" y="3973499"/>
            <a:ext cx="8349350" cy="380999"/>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1600" b="0" i="0" u="none" strike="noStrike" kern="1200" cap="none" spc="0" normalizeH="0" baseline="0" noProof="0" dirty="0">
                <a:ln>
                  <a:noFill/>
                </a:ln>
                <a:solidFill>
                  <a:schemeClr val="accent1">
                    <a:lumMod val="75000"/>
                  </a:schemeClr>
                </a:solidFill>
                <a:effectLst/>
                <a:uLnTx/>
                <a:uFillTx/>
                <a:latin typeface="+mn-lt"/>
                <a:ea typeface="+mn-ea"/>
                <a:cs typeface="+mn-cs"/>
              </a:rPr>
              <a:t>     0.09%                 </a:t>
            </a:r>
            <a:r>
              <a:rPr lang="en-US" sz="1600" dirty="0">
                <a:solidFill>
                  <a:schemeClr val="accent1">
                    <a:lumMod val="75000"/>
                  </a:schemeClr>
                </a:solidFill>
              </a:rPr>
              <a:t>0</a:t>
            </a:r>
            <a:r>
              <a:rPr kumimoji="0" lang="en-US" sz="1600" b="0" i="0" u="none" strike="noStrike" kern="1200" cap="none" spc="0" normalizeH="0" baseline="0" noProof="0" dirty="0">
                <a:ln>
                  <a:noFill/>
                </a:ln>
                <a:solidFill>
                  <a:schemeClr val="accent1">
                    <a:lumMod val="75000"/>
                  </a:schemeClr>
                </a:solidFill>
                <a:effectLst/>
                <a:uLnTx/>
                <a:uFillTx/>
                <a:latin typeface="+mn-lt"/>
                <a:ea typeface="+mn-ea"/>
                <a:cs typeface="+mn-cs"/>
              </a:rPr>
              <a:t>.07%                  0.41%                0.29%                  0.06%</a:t>
            </a:r>
          </a:p>
        </p:txBody>
      </p:sp>
      <p:sp>
        <p:nvSpPr>
          <p:cNvPr id="27" name="Content Placeholder 2"/>
          <p:cNvSpPr txBox="1">
            <a:spLocks/>
          </p:cNvSpPr>
          <p:nvPr/>
        </p:nvSpPr>
        <p:spPr>
          <a:xfrm>
            <a:off x="322124" y="5458397"/>
            <a:ext cx="8349350" cy="380999"/>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1600" b="0" i="0" u="none" strike="noStrike" kern="1200" cap="none" spc="0" normalizeH="0" baseline="0" noProof="0" dirty="0">
                <a:ln>
                  <a:noFill/>
                </a:ln>
                <a:solidFill>
                  <a:schemeClr val="accent1">
                    <a:lumMod val="75000"/>
                  </a:schemeClr>
                </a:solidFill>
                <a:effectLst/>
                <a:uLnTx/>
                <a:uFillTx/>
                <a:latin typeface="+mn-lt"/>
                <a:ea typeface="+mn-ea"/>
                <a:cs typeface="+mn-cs"/>
              </a:rPr>
              <a:t>     0.06%                 </a:t>
            </a:r>
            <a:r>
              <a:rPr lang="en-US" sz="1600" dirty="0">
                <a:solidFill>
                  <a:schemeClr val="accent1">
                    <a:lumMod val="75000"/>
                  </a:schemeClr>
                </a:solidFill>
              </a:rPr>
              <a:t>0</a:t>
            </a:r>
            <a:r>
              <a:rPr kumimoji="0" lang="en-US" sz="1600" b="0" i="0" u="none" strike="noStrike" kern="1200" cap="none" spc="0" normalizeH="0" baseline="0" noProof="0" dirty="0">
                <a:ln>
                  <a:noFill/>
                </a:ln>
                <a:solidFill>
                  <a:schemeClr val="accent1">
                    <a:lumMod val="75000"/>
                  </a:schemeClr>
                </a:solidFill>
                <a:effectLst/>
                <a:uLnTx/>
                <a:uFillTx/>
                <a:latin typeface="+mn-lt"/>
                <a:ea typeface="+mn-ea"/>
                <a:cs typeface="+mn-cs"/>
              </a:rPr>
              <a:t>.04%                  1.77%                0.39%                  0.43%</a:t>
            </a:r>
          </a:p>
        </p:txBody>
      </p:sp>
    </p:spTree>
    <p:extLst>
      <p:ext uri="{BB962C8B-B14F-4D97-AF65-F5344CB8AC3E}">
        <p14:creationId xmlns:p14="http://schemas.microsoft.com/office/powerpoint/2010/main" val="4219187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0" y="304801"/>
            <a:ext cx="7924800" cy="990599"/>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120650" marR="0" lvl="0" indent="-11113" defTabSz="914400" rtl="0" eaLnBrk="1" fontAlgn="auto" latinLnBrk="0" hangingPunct="1">
              <a:lnSpc>
                <a:spcPct val="100000"/>
              </a:lnSpc>
              <a:spcBef>
                <a:spcPts val="400"/>
              </a:spcBef>
              <a:spcAft>
                <a:spcPts val="0"/>
              </a:spcAft>
              <a:buClr>
                <a:schemeClr val="accent1"/>
              </a:buClr>
              <a:buSzPct val="68000"/>
              <a:tabLst/>
              <a:defRPr/>
            </a:pPr>
            <a:r>
              <a:rPr kumimoji="0" lang="en-US" sz="2400" b="1" i="0" u="none" strike="noStrike" kern="1200" cap="none" spc="0" normalizeH="0" baseline="0" noProof="0" dirty="0">
                <a:ln>
                  <a:noFill/>
                </a:ln>
                <a:solidFill>
                  <a:schemeClr val="accent1">
                    <a:lumMod val="75000"/>
                  </a:schemeClr>
                </a:solidFill>
                <a:effectLst/>
                <a:uLnTx/>
                <a:uFillTx/>
                <a:latin typeface="+mn-lt"/>
                <a:ea typeface="+mn-ea"/>
                <a:cs typeface="+mn-cs"/>
              </a:rPr>
              <a:t>IV. European representation</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sp>
        <p:nvSpPr>
          <p:cNvPr id="5" name="Content Placeholder 4"/>
          <p:cNvSpPr>
            <a:spLocks noGrp="1"/>
          </p:cNvSpPr>
          <p:nvPr>
            <p:ph idx="1"/>
          </p:nvPr>
        </p:nvSpPr>
        <p:spPr>
          <a:xfrm>
            <a:off x="457200" y="1481328"/>
            <a:ext cx="8229600" cy="4843272"/>
          </a:xfrm>
        </p:spPr>
        <p:txBody>
          <a:bodyPr>
            <a:normAutofit/>
          </a:bodyPr>
          <a:lstStyle/>
          <a:p>
            <a:pPr>
              <a:buFont typeface="Wingdings" pitchFamily="2" charset="2"/>
              <a:buChar char="§"/>
            </a:pPr>
            <a:r>
              <a:rPr lang="en-US" sz="1800" b="1" dirty="0">
                <a:solidFill>
                  <a:schemeClr val="accent1">
                    <a:lumMod val="75000"/>
                  </a:schemeClr>
                </a:solidFill>
              </a:rPr>
              <a:t>Freedom of choice</a:t>
            </a:r>
            <a:r>
              <a:rPr lang="en-US" sz="1800" dirty="0">
                <a:solidFill>
                  <a:schemeClr val="accent1">
                    <a:lumMod val="75000"/>
                  </a:schemeClr>
                </a:solidFill>
              </a:rPr>
              <a:t>: IMF members freely choose a constituency:</a:t>
            </a:r>
          </a:p>
          <a:p>
            <a:pPr marL="621792" indent="-228600">
              <a:buFont typeface="Lucida Sans Unicode" panose="020B0602030504020204" pitchFamily="34" charset="0"/>
              <a:buChar char="⁻"/>
            </a:pPr>
            <a:r>
              <a:rPr lang="en-US" sz="1800" dirty="0">
                <a:solidFill>
                  <a:schemeClr val="accent1">
                    <a:lumMod val="75000"/>
                  </a:schemeClr>
                </a:solidFill>
              </a:rPr>
              <a:t>28 EU member states are spread across 9 chairs</a:t>
            </a:r>
          </a:p>
          <a:p>
            <a:pPr marL="621792" indent="-228600">
              <a:buFont typeface="Lucida Sans Unicode" panose="020B0602030504020204" pitchFamily="34" charset="0"/>
              <a:buChar char="⁻"/>
            </a:pPr>
            <a:r>
              <a:rPr lang="en-US" sz="1800" dirty="0">
                <a:solidFill>
                  <a:schemeClr val="accent1">
                    <a:lumMod val="75000"/>
                  </a:schemeClr>
                </a:solidFill>
              </a:rPr>
              <a:t>18 Euro Area member states are spread across 8 chairs</a:t>
            </a:r>
          </a:p>
          <a:p>
            <a:pPr marL="109728" indent="0">
              <a:lnSpc>
                <a:spcPct val="80000"/>
              </a:lnSpc>
              <a:buNone/>
            </a:pPr>
            <a:endParaRPr lang="en-US" sz="1800" dirty="0">
              <a:solidFill>
                <a:schemeClr val="accent1">
                  <a:lumMod val="75000"/>
                </a:schemeClr>
              </a:solidFill>
            </a:endParaRPr>
          </a:p>
          <a:p>
            <a:pPr marL="109728" indent="0">
              <a:lnSpc>
                <a:spcPct val="80000"/>
              </a:lnSpc>
              <a:buNone/>
            </a:pPr>
            <a:endParaRPr lang="en-US" sz="1800" dirty="0">
              <a:solidFill>
                <a:schemeClr val="accent1">
                  <a:lumMod val="75000"/>
                </a:schemeClr>
              </a:solidFill>
            </a:endParaRPr>
          </a:p>
          <a:p>
            <a:pPr marL="109728" indent="0">
              <a:lnSpc>
                <a:spcPct val="80000"/>
              </a:lnSpc>
              <a:buNone/>
            </a:pPr>
            <a:endParaRPr lang="en-US" sz="1800" dirty="0">
              <a:solidFill>
                <a:schemeClr val="accent1">
                  <a:lumMod val="75000"/>
                </a:schemeClr>
              </a:solidFill>
            </a:endParaRPr>
          </a:p>
          <a:p>
            <a:pPr marL="109728" indent="0">
              <a:lnSpc>
                <a:spcPct val="80000"/>
              </a:lnSpc>
              <a:buNone/>
            </a:pPr>
            <a:endParaRPr lang="en-US" sz="1800" dirty="0">
              <a:solidFill>
                <a:schemeClr val="accent1">
                  <a:lumMod val="75000"/>
                </a:schemeClr>
              </a:solidFill>
            </a:endParaRPr>
          </a:p>
          <a:p>
            <a:pPr marL="109728" indent="0">
              <a:lnSpc>
                <a:spcPct val="80000"/>
              </a:lnSpc>
              <a:buNone/>
            </a:pPr>
            <a:endParaRPr lang="en-US" sz="1800" dirty="0">
              <a:solidFill>
                <a:schemeClr val="accent1">
                  <a:lumMod val="75000"/>
                </a:schemeClr>
              </a:solidFill>
            </a:endParaRPr>
          </a:p>
          <a:p>
            <a:pPr>
              <a:buFont typeface="Wingdings" pitchFamily="2" charset="2"/>
              <a:buChar char="§"/>
            </a:pPr>
            <a:r>
              <a:rPr lang="en-US" sz="1800" b="1" dirty="0">
                <a:solidFill>
                  <a:schemeClr val="accent1">
                    <a:lumMod val="75000"/>
                  </a:schemeClr>
                </a:solidFill>
              </a:rPr>
              <a:t>Representation</a:t>
            </a:r>
            <a:r>
              <a:rPr lang="en-US" sz="1800" dirty="0">
                <a:solidFill>
                  <a:schemeClr val="accent1">
                    <a:lumMod val="75000"/>
                  </a:schemeClr>
                </a:solidFill>
              </a:rPr>
              <a:t>: nor the EU, nor the Euro Area are members of the IMF. The ECB has an observer on the Executive Board and the IMFC. The European Commission only has observer status at the IMFC</a:t>
            </a:r>
          </a:p>
          <a:p>
            <a:pPr>
              <a:buFont typeface="Wingdings" pitchFamily="2" charset="2"/>
              <a:buChar char="§"/>
            </a:pPr>
            <a:endParaRPr lang="en-US" sz="1800" dirty="0">
              <a:solidFill>
                <a:schemeClr val="accent1">
                  <a:lumMod val="75000"/>
                </a:schemeClr>
              </a:solidFill>
            </a:endParaRPr>
          </a:p>
          <a:p>
            <a:pPr>
              <a:buFont typeface="Wingdings" pitchFamily="2" charset="2"/>
              <a:buChar char="§"/>
            </a:pPr>
            <a:r>
              <a:rPr lang="en-US" sz="1800" b="1" dirty="0">
                <a:solidFill>
                  <a:schemeClr val="accent1">
                    <a:lumMod val="75000"/>
                  </a:schemeClr>
                </a:solidFill>
              </a:rPr>
              <a:t>Single EA chair</a:t>
            </a:r>
            <a:r>
              <a:rPr lang="en-US" sz="1800" dirty="0">
                <a:solidFill>
                  <a:schemeClr val="accent1">
                    <a:lumMod val="75000"/>
                  </a:schemeClr>
                </a:solidFill>
              </a:rPr>
              <a:t>: the European Commission’s long term aim is a single Euro Area chair in the IMF, and thus to have a more unified and coherent external representation of the Euro Area </a:t>
            </a:r>
            <a:br>
              <a:rPr lang="en-US" sz="1800" dirty="0">
                <a:solidFill>
                  <a:schemeClr val="accent1">
                    <a:lumMod val="75000"/>
                  </a:schemeClr>
                </a:solidFill>
              </a:rPr>
            </a:br>
            <a:endParaRPr lang="en-US" sz="1800" dirty="0">
              <a:solidFill>
                <a:schemeClr val="accent1">
                  <a:lumMod val="75000"/>
                </a:schemeClr>
              </a:solidFill>
            </a:endParaRPr>
          </a:p>
          <a:p>
            <a:pPr>
              <a:lnSpc>
                <a:spcPct val="80000"/>
              </a:lnSpc>
              <a:buFont typeface="Wingdings" pitchFamily="2" charset="2"/>
              <a:buChar char="§"/>
            </a:pPr>
            <a:endParaRPr lang="en-US" sz="1800" dirty="0">
              <a:solidFill>
                <a:schemeClr val="accent1">
                  <a:lumMod val="75000"/>
                </a:schemeClr>
              </a:solidFill>
            </a:endParaRPr>
          </a:p>
          <a:p>
            <a:pPr>
              <a:lnSpc>
                <a:spcPct val="80000"/>
              </a:lnSpc>
              <a:buFont typeface="Wingdings" pitchFamily="2" charset="2"/>
              <a:buChar char="§"/>
            </a:pPr>
            <a:endParaRPr lang="en-US" sz="1800" dirty="0">
              <a:latin typeface="+mj-lt"/>
              <a:cs typeface="Arial" pitchFamily="34" charset="0"/>
            </a:endParaRPr>
          </a:p>
          <a:p>
            <a:pPr marL="393192" lvl="1" indent="0">
              <a:buNone/>
            </a:pPr>
            <a:endParaRPr lang="en-US" sz="1800" dirty="0">
              <a:solidFill>
                <a:schemeClr val="accent1">
                  <a:lumMod val="75000"/>
                </a:schemeClr>
              </a:solidFill>
            </a:endParaRPr>
          </a:p>
          <a:p>
            <a:endParaRPr lang="en-US" dirty="0"/>
          </a:p>
        </p:txBody>
      </p:sp>
      <p:pic>
        <p:nvPicPr>
          <p:cNvPr id="2" name="Picture 1"/>
          <p:cNvPicPr>
            <a:picLocks noChangeAspect="1"/>
          </p:cNvPicPr>
          <p:nvPr/>
        </p:nvPicPr>
        <p:blipFill>
          <a:blip r:embed="rId2"/>
          <a:stretch>
            <a:fillRect/>
          </a:stretch>
        </p:blipFill>
        <p:spPr>
          <a:xfrm>
            <a:off x="4724400" y="2497753"/>
            <a:ext cx="3168524" cy="1210155"/>
          </a:xfrm>
          <a:prstGeom prst="rect">
            <a:avLst/>
          </a:prstGeom>
        </p:spPr>
      </p:pic>
      <p:pic>
        <p:nvPicPr>
          <p:cNvPr id="6" name="Picture 5" descr="flag germany.png"/>
          <p:cNvPicPr>
            <a:picLocks noChangeAspect="1"/>
          </p:cNvPicPr>
          <p:nvPr/>
        </p:nvPicPr>
        <p:blipFill>
          <a:blip r:embed="rId3" cstate="print"/>
          <a:stretch>
            <a:fillRect/>
          </a:stretch>
        </p:blipFill>
        <p:spPr>
          <a:xfrm>
            <a:off x="902804" y="2759931"/>
            <a:ext cx="1143000" cy="685800"/>
          </a:xfrm>
          <a:prstGeom prst="rect">
            <a:avLst/>
          </a:prstGeom>
        </p:spPr>
      </p:pic>
      <p:pic>
        <p:nvPicPr>
          <p:cNvPr id="7" name="Picture 6" descr="flag uk.png"/>
          <p:cNvPicPr>
            <a:picLocks noChangeAspect="1"/>
          </p:cNvPicPr>
          <p:nvPr/>
        </p:nvPicPr>
        <p:blipFill>
          <a:blip r:embed="rId4" cstate="print"/>
          <a:stretch>
            <a:fillRect/>
          </a:stretch>
        </p:blipFill>
        <p:spPr>
          <a:xfrm>
            <a:off x="2221992" y="2759931"/>
            <a:ext cx="1042416" cy="685800"/>
          </a:xfrm>
          <a:prstGeom prst="rect">
            <a:avLst/>
          </a:prstGeom>
        </p:spPr>
      </p:pic>
      <p:pic>
        <p:nvPicPr>
          <p:cNvPr id="8" name="Picture 7" descr="flag france.png"/>
          <p:cNvPicPr>
            <a:picLocks noChangeAspect="1"/>
          </p:cNvPicPr>
          <p:nvPr/>
        </p:nvPicPr>
        <p:blipFill>
          <a:blip r:embed="rId5" cstate="print"/>
          <a:stretch>
            <a:fillRect/>
          </a:stretch>
        </p:blipFill>
        <p:spPr>
          <a:xfrm>
            <a:off x="3448940" y="2759931"/>
            <a:ext cx="1091184" cy="685800"/>
          </a:xfrm>
          <a:prstGeom prst="rect">
            <a:avLst/>
          </a:prstGeom>
        </p:spPr>
      </p:pic>
    </p:spTree>
    <p:extLst>
      <p:ext uri="{BB962C8B-B14F-4D97-AF65-F5344CB8AC3E}">
        <p14:creationId xmlns:p14="http://schemas.microsoft.com/office/powerpoint/2010/main" val="1355968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0" y="304801"/>
            <a:ext cx="7924800" cy="990599"/>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120650" marR="0" lvl="0" indent="-11113" defTabSz="914400" rtl="0" eaLnBrk="1" fontAlgn="auto" latinLnBrk="0" hangingPunct="1">
              <a:lnSpc>
                <a:spcPct val="100000"/>
              </a:lnSpc>
              <a:spcBef>
                <a:spcPts val="400"/>
              </a:spcBef>
              <a:spcAft>
                <a:spcPts val="0"/>
              </a:spcAft>
              <a:buClr>
                <a:schemeClr val="accent1"/>
              </a:buClr>
              <a:buSzPct val="68000"/>
              <a:tabLst/>
              <a:defRPr/>
            </a:pPr>
            <a:r>
              <a:rPr kumimoji="0" lang="en-US" sz="2400" b="1" i="0" u="none" strike="noStrike" kern="1200" cap="none" spc="0" normalizeH="0" baseline="0" noProof="0" dirty="0">
                <a:ln>
                  <a:noFill/>
                </a:ln>
                <a:solidFill>
                  <a:schemeClr val="accent1">
                    <a:lumMod val="75000"/>
                  </a:schemeClr>
                </a:solidFill>
                <a:effectLst/>
                <a:uLnTx/>
                <a:uFillTx/>
                <a:latin typeface="+mn-lt"/>
                <a:ea typeface="+mn-ea"/>
                <a:cs typeface="+mn-cs"/>
              </a:rPr>
              <a:t>V. Tasks – </a:t>
            </a:r>
            <a:r>
              <a:rPr lang="en-US" sz="2400" b="1" dirty="0">
                <a:solidFill>
                  <a:schemeClr val="accent1">
                    <a:lumMod val="75000"/>
                  </a:schemeClr>
                </a:solidFill>
              </a:rPr>
              <a:t>three pillars</a:t>
            </a:r>
            <a:r>
              <a:rPr kumimoji="0" lang="en-US" sz="2400" b="1" i="0" u="none" strike="noStrike" kern="1200" cap="none" spc="0" normalizeH="0" baseline="0" noProof="0" dirty="0">
                <a:ln>
                  <a:noFill/>
                </a:ln>
                <a:solidFill>
                  <a:schemeClr val="accent1">
                    <a:lumMod val="75000"/>
                  </a:schemeClr>
                </a:solidFill>
                <a:effectLst/>
                <a:uLnTx/>
                <a:uFillTx/>
                <a:latin typeface="+mn-lt"/>
                <a:ea typeface="+mn-ea"/>
                <a:cs typeface="+mn-cs"/>
              </a:rPr>
              <a:t>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2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sp>
        <p:nvSpPr>
          <p:cNvPr id="5" name="Content Placeholder 4"/>
          <p:cNvSpPr>
            <a:spLocks noGrp="1"/>
          </p:cNvSpPr>
          <p:nvPr>
            <p:ph idx="1"/>
          </p:nvPr>
        </p:nvSpPr>
        <p:spPr>
          <a:xfrm>
            <a:off x="685800" y="1481328"/>
            <a:ext cx="8001000" cy="4843272"/>
          </a:xfrm>
        </p:spPr>
        <p:txBody>
          <a:bodyPr>
            <a:normAutofit/>
          </a:bodyPr>
          <a:lstStyle/>
          <a:p>
            <a:pPr>
              <a:buFont typeface="Wingdings" pitchFamily="2" charset="2"/>
              <a:buChar char="§"/>
            </a:pPr>
            <a:endParaRPr lang="en-US" sz="2000" b="1" dirty="0">
              <a:solidFill>
                <a:schemeClr val="accent1">
                  <a:lumMod val="75000"/>
                </a:schemeClr>
              </a:solidFill>
            </a:endParaRPr>
          </a:p>
          <a:p>
            <a:pPr marL="109728" indent="0">
              <a:buNone/>
            </a:pPr>
            <a:br>
              <a:rPr lang="en-US" sz="1800" dirty="0">
                <a:solidFill>
                  <a:schemeClr val="accent1">
                    <a:lumMod val="75000"/>
                  </a:schemeClr>
                </a:solidFill>
              </a:rPr>
            </a:br>
            <a:endParaRPr lang="en-US" sz="1800" dirty="0">
              <a:solidFill>
                <a:schemeClr val="accent1">
                  <a:lumMod val="75000"/>
                </a:schemeClr>
              </a:solidFill>
            </a:endParaRPr>
          </a:p>
          <a:p>
            <a:pPr>
              <a:lnSpc>
                <a:spcPct val="80000"/>
              </a:lnSpc>
              <a:buFont typeface="Wingdings" pitchFamily="2" charset="2"/>
              <a:buChar char="§"/>
            </a:pPr>
            <a:endParaRPr lang="en-US" sz="1800" dirty="0">
              <a:solidFill>
                <a:schemeClr val="accent1">
                  <a:lumMod val="75000"/>
                </a:schemeClr>
              </a:solidFill>
            </a:endParaRPr>
          </a:p>
          <a:p>
            <a:pPr>
              <a:lnSpc>
                <a:spcPct val="80000"/>
              </a:lnSpc>
              <a:buFont typeface="Wingdings" pitchFamily="2" charset="2"/>
              <a:buChar char="§"/>
            </a:pPr>
            <a:endParaRPr lang="en-US" sz="1800" dirty="0">
              <a:latin typeface="+mj-lt"/>
              <a:cs typeface="Arial" pitchFamily="34" charset="0"/>
            </a:endParaRPr>
          </a:p>
          <a:p>
            <a:pPr marL="393192" lvl="1" indent="0">
              <a:buNone/>
            </a:pPr>
            <a:endParaRPr lang="en-US" sz="1800" dirty="0">
              <a:solidFill>
                <a:schemeClr val="accent1">
                  <a:lumMod val="75000"/>
                </a:schemeClr>
              </a:solidFill>
            </a:endParaRPr>
          </a:p>
          <a:p>
            <a:endParaRPr lang="en-US" dirty="0"/>
          </a:p>
        </p:txBody>
      </p:sp>
      <p:graphicFrame>
        <p:nvGraphicFramePr>
          <p:cNvPr id="2" name="Diagram 1">
            <a:extLst>
              <a:ext uri="{FF2B5EF4-FFF2-40B4-BE49-F238E27FC236}">
                <a16:creationId xmlns:a16="http://schemas.microsoft.com/office/drawing/2014/main" id="{B1427CC2-6FA0-4A40-A3DF-1405690248E7}"/>
              </a:ext>
            </a:extLst>
          </p:cNvPr>
          <p:cNvGraphicFramePr/>
          <p:nvPr>
            <p:extLst>
              <p:ext uri="{D42A27DB-BD31-4B8C-83A1-F6EECF244321}">
                <p14:modId xmlns:p14="http://schemas.microsoft.com/office/powerpoint/2010/main" val="1863743843"/>
              </p:ext>
            </p:extLst>
          </p:nvPr>
        </p:nvGraphicFramePr>
        <p:xfrm>
          <a:off x="752764" y="1316182"/>
          <a:ext cx="8153400" cy="477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18816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8234</TotalTime>
  <Words>3018</Words>
  <Application>Microsoft Office PowerPoint</Application>
  <PresentationFormat>On-screen Show (4:3)</PresentationFormat>
  <Paragraphs>483</Paragraphs>
  <Slides>37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Lucida Sans Unicode</vt:lpstr>
      <vt:lpstr>Verdana</vt:lpstr>
      <vt:lpstr>Wingdings</vt:lpstr>
      <vt:lpstr>Wingdings 2</vt:lpstr>
      <vt:lpstr>Wingdings 3</vt:lpstr>
      <vt:lpstr>Concourse</vt:lpstr>
      <vt:lpstr> The International Monetary Fund in a changing world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Благодаря </vt:lpstr>
    </vt:vector>
  </TitlesOfParts>
  <Company>International Monetary Fund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Monetary Fund</dc:title>
  <dc:creator>Jeroen Clicq</dc:creator>
  <cp:lastModifiedBy>De Lannoy, Anthony</cp:lastModifiedBy>
  <cp:revision>754</cp:revision>
  <cp:lastPrinted>2017-11-30T19:39:00Z</cp:lastPrinted>
  <dcterms:created xsi:type="dcterms:W3CDTF">2014-06-16T13:06:57Z</dcterms:created>
  <dcterms:modified xsi:type="dcterms:W3CDTF">2018-04-25T17:10:06Z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-1511815102</vt:i4>
  </property>
  <property fmtid="{D5CDD505-2E9C-101B-9397-08002B2CF9AE}" pid="3" name="_NewReviewCycle">
    <vt:lpwstr/>
  </property>
  <property fmtid="{D5CDD505-2E9C-101B-9397-08002B2CF9AE}" pid="4" name="_EmailSubject">
    <vt:lpwstr>Presentatie Vlaams Parlement</vt:lpwstr>
  </property>
  <property fmtid="{D5CDD505-2E9C-101B-9397-08002B2CF9AE}" pid="5" name="_AuthorEmail">
    <vt:lpwstr>JClicq@imf.org</vt:lpwstr>
  </property>
  <property fmtid="{D5CDD505-2E9C-101B-9397-08002B2CF9AE}" pid="6" name="_AuthorEmailDisplayName">
    <vt:lpwstr>Clicq, Jeroen</vt:lpwstr>
  </property>
</Properties>
</file>